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4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>
                <a:solidFill>
                  <a:srgbClr val="677A8C"/>
                </a:solidFill>
              </a:rPr>
              <a:t>#TCCC-CLS-PPT-04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spc="-5" dirty="0">
                <a:solidFill>
                  <a:srgbClr val="677A8C"/>
                </a:solidFill>
              </a:rPr>
              <a:t>30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dirty="0">
                <a:solidFill>
                  <a:srgbClr val="677A8C"/>
                </a:solidFill>
              </a:rPr>
              <a:t>JUN</a:t>
            </a:r>
            <a:r>
              <a:rPr spc="-20" dirty="0">
                <a:solidFill>
                  <a:srgbClr val="677A8C"/>
                </a:solidFill>
              </a:rPr>
              <a:t> </a:t>
            </a:r>
            <a:r>
              <a:rPr spc="-10" dirty="0">
                <a:solidFill>
                  <a:srgbClr val="677A8C"/>
                </a:solidFill>
              </a:rPr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05</a:t>
            </a:r>
            <a:r>
              <a:rPr spc="15" dirty="0"/>
              <a:t> </a:t>
            </a:r>
            <a:r>
              <a:rPr dirty="0"/>
              <a:t>30</a:t>
            </a:r>
            <a:r>
              <a:rPr spc="20" dirty="0"/>
              <a:t> </a:t>
            </a:r>
            <a:r>
              <a:rPr dirty="0"/>
              <a:t>JUN</a:t>
            </a:r>
            <a:r>
              <a:rPr spc="25" dirty="0"/>
              <a:t> </a:t>
            </a:r>
            <a:r>
              <a:rPr spc="-25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79676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>
                <a:solidFill>
                  <a:srgbClr val="677A8C"/>
                </a:solidFill>
              </a:rPr>
              <a:t>#TCCC-CLS-PPT-04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spc="-5" dirty="0">
                <a:solidFill>
                  <a:srgbClr val="677A8C"/>
                </a:solidFill>
              </a:rPr>
              <a:t>30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dirty="0">
                <a:solidFill>
                  <a:srgbClr val="677A8C"/>
                </a:solidFill>
              </a:rPr>
              <a:t>JUN</a:t>
            </a:r>
            <a:r>
              <a:rPr spc="-20" dirty="0">
                <a:solidFill>
                  <a:srgbClr val="677A8C"/>
                </a:solidFill>
              </a:rPr>
              <a:t> </a:t>
            </a:r>
            <a:r>
              <a:rPr spc="-10" dirty="0">
                <a:solidFill>
                  <a:srgbClr val="677A8C"/>
                </a:solidFill>
              </a:rPr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8067040" y="1926526"/>
            <a:ext cx="3321685" cy="3870325"/>
          </a:xfrm>
          <a:custGeom>
            <a:avLst/>
            <a:gdLst/>
            <a:ahLst/>
            <a:cxnLst/>
            <a:rect l="l" t="t" r="r" b="b"/>
            <a:pathLst>
              <a:path w="3321684" h="3870325">
                <a:moveTo>
                  <a:pt x="3195965" y="0"/>
                </a:moveTo>
                <a:lnTo>
                  <a:pt x="125622" y="0"/>
                </a:lnTo>
                <a:lnTo>
                  <a:pt x="76724" y="9871"/>
                </a:lnTo>
                <a:lnTo>
                  <a:pt x="36793" y="36793"/>
                </a:lnTo>
                <a:lnTo>
                  <a:pt x="9872" y="76723"/>
                </a:lnTo>
                <a:lnTo>
                  <a:pt x="0" y="125620"/>
                </a:lnTo>
                <a:lnTo>
                  <a:pt x="0" y="3744483"/>
                </a:lnTo>
                <a:lnTo>
                  <a:pt x="9872" y="3793380"/>
                </a:lnTo>
                <a:lnTo>
                  <a:pt x="36793" y="3833311"/>
                </a:lnTo>
                <a:lnTo>
                  <a:pt x="76724" y="3860233"/>
                </a:lnTo>
                <a:lnTo>
                  <a:pt x="125622" y="3870105"/>
                </a:lnTo>
                <a:lnTo>
                  <a:pt x="3195965" y="3870105"/>
                </a:lnTo>
                <a:lnTo>
                  <a:pt x="3244863" y="3860233"/>
                </a:lnTo>
                <a:lnTo>
                  <a:pt x="3284793" y="3833311"/>
                </a:lnTo>
                <a:lnTo>
                  <a:pt x="3311715" y="3793380"/>
                </a:lnTo>
                <a:lnTo>
                  <a:pt x="3321587" y="3744483"/>
                </a:lnTo>
                <a:lnTo>
                  <a:pt x="3321587" y="125620"/>
                </a:lnTo>
                <a:lnTo>
                  <a:pt x="3311715" y="76723"/>
                </a:lnTo>
                <a:lnTo>
                  <a:pt x="3284793" y="36793"/>
                </a:lnTo>
                <a:lnTo>
                  <a:pt x="3244863" y="9871"/>
                </a:lnTo>
                <a:lnTo>
                  <a:pt x="3195965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2984" y="1399032"/>
            <a:ext cx="3252216" cy="2359152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7732642" y="1558058"/>
            <a:ext cx="4283710" cy="4925060"/>
          </a:xfrm>
          <a:custGeom>
            <a:avLst/>
            <a:gdLst/>
            <a:ahLst/>
            <a:cxnLst/>
            <a:rect l="l" t="t" r="r" b="b"/>
            <a:pathLst>
              <a:path w="4283709" h="4925060">
                <a:moveTo>
                  <a:pt x="4080357" y="0"/>
                </a:moveTo>
                <a:lnTo>
                  <a:pt x="202987" y="0"/>
                </a:lnTo>
                <a:lnTo>
                  <a:pt x="156444" y="5361"/>
                </a:lnTo>
                <a:lnTo>
                  <a:pt x="113719" y="20631"/>
                </a:lnTo>
                <a:lnTo>
                  <a:pt x="76029" y="44594"/>
                </a:lnTo>
                <a:lnTo>
                  <a:pt x="44594" y="76029"/>
                </a:lnTo>
                <a:lnTo>
                  <a:pt x="20631" y="113719"/>
                </a:lnTo>
                <a:lnTo>
                  <a:pt x="5361" y="156444"/>
                </a:lnTo>
                <a:lnTo>
                  <a:pt x="0" y="202987"/>
                </a:lnTo>
                <a:lnTo>
                  <a:pt x="0" y="4721967"/>
                </a:lnTo>
                <a:lnTo>
                  <a:pt x="5361" y="4768511"/>
                </a:lnTo>
                <a:lnTo>
                  <a:pt x="20631" y="4811237"/>
                </a:lnTo>
                <a:lnTo>
                  <a:pt x="44594" y="4848926"/>
                </a:lnTo>
                <a:lnTo>
                  <a:pt x="76029" y="4880361"/>
                </a:lnTo>
                <a:lnTo>
                  <a:pt x="113719" y="4904324"/>
                </a:lnTo>
                <a:lnTo>
                  <a:pt x="156444" y="4919594"/>
                </a:lnTo>
                <a:lnTo>
                  <a:pt x="202987" y="4924955"/>
                </a:lnTo>
                <a:lnTo>
                  <a:pt x="4080357" y="4924955"/>
                </a:lnTo>
                <a:lnTo>
                  <a:pt x="4126901" y="4919594"/>
                </a:lnTo>
                <a:lnTo>
                  <a:pt x="4169626" y="4904324"/>
                </a:lnTo>
                <a:lnTo>
                  <a:pt x="4207316" y="4880361"/>
                </a:lnTo>
                <a:lnTo>
                  <a:pt x="4238751" y="4848926"/>
                </a:lnTo>
                <a:lnTo>
                  <a:pt x="4262713" y="4811237"/>
                </a:lnTo>
                <a:lnTo>
                  <a:pt x="4277984" y="4768511"/>
                </a:lnTo>
                <a:lnTo>
                  <a:pt x="4283345" y="4721967"/>
                </a:lnTo>
                <a:lnTo>
                  <a:pt x="4283345" y="202987"/>
                </a:lnTo>
                <a:lnTo>
                  <a:pt x="4277984" y="156444"/>
                </a:lnTo>
                <a:lnTo>
                  <a:pt x="4262713" y="113719"/>
                </a:lnTo>
                <a:lnTo>
                  <a:pt x="4238751" y="76029"/>
                </a:lnTo>
                <a:lnTo>
                  <a:pt x="4207316" y="44594"/>
                </a:lnTo>
                <a:lnTo>
                  <a:pt x="4169626" y="20631"/>
                </a:lnTo>
                <a:lnTo>
                  <a:pt x="4126901" y="5361"/>
                </a:lnTo>
                <a:lnTo>
                  <a:pt x="4080357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>
                <a:solidFill>
                  <a:srgbClr val="677A8C"/>
                </a:solidFill>
              </a:rPr>
              <a:t>#TCCC-CLS-PPT-04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spc="-5" dirty="0">
                <a:solidFill>
                  <a:srgbClr val="677A8C"/>
                </a:solidFill>
              </a:rPr>
              <a:t>30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dirty="0">
                <a:solidFill>
                  <a:srgbClr val="677A8C"/>
                </a:solidFill>
              </a:rPr>
              <a:t>JUN</a:t>
            </a:r>
            <a:r>
              <a:rPr spc="-20" dirty="0">
                <a:solidFill>
                  <a:srgbClr val="677A8C"/>
                </a:solidFill>
              </a:rPr>
              <a:t> </a:t>
            </a:r>
            <a:r>
              <a:rPr spc="-10" dirty="0">
                <a:solidFill>
                  <a:srgbClr val="677A8C"/>
                </a:solidFill>
              </a:rPr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>
                <a:solidFill>
                  <a:srgbClr val="677A8C"/>
                </a:solidFill>
              </a:rPr>
              <a:t>#TCCC-CLS-PPT-04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spc="-5" dirty="0">
                <a:solidFill>
                  <a:srgbClr val="677A8C"/>
                </a:solidFill>
              </a:rPr>
              <a:t>30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dirty="0">
                <a:solidFill>
                  <a:srgbClr val="677A8C"/>
                </a:solidFill>
              </a:rPr>
              <a:t>JUN</a:t>
            </a:r>
            <a:r>
              <a:rPr spc="-20" dirty="0">
                <a:solidFill>
                  <a:srgbClr val="677A8C"/>
                </a:solidFill>
              </a:rPr>
              <a:t> </a:t>
            </a:r>
            <a:r>
              <a:rPr spc="-10" dirty="0">
                <a:solidFill>
                  <a:srgbClr val="677A8C"/>
                </a:solidFill>
              </a:rPr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79808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>
                <a:solidFill>
                  <a:srgbClr val="677A8C"/>
                </a:solidFill>
              </a:rPr>
              <a:t>#TCCC-CLS-PPT-04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spc="-5" dirty="0">
                <a:solidFill>
                  <a:srgbClr val="677A8C"/>
                </a:solidFill>
              </a:rPr>
              <a:t>30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dirty="0">
                <a:solidFill>
                  <a:srgbClr val="677A8C"/>
                </a:solidFill>
              </a:rPr>
              <a:t>JUN</a:t>
            </a:r>
            <a:r>
              <a:rPr spc="-20" dirty="0">
                <a:solidFill>
                  <a:srgbClr val="677A8C"/>
                </a:solidFill>
              </a:rPr>
              <a:t> </a:t>
            </a:r>
            <a:r>
              <a:rPr spc="-10" dirty="0">
                <a:solidFill>
                  <a:srgbClr val="677A8C"/>
                </a:solidFill>
              </a:rPr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07678" y="947420"/>
            <a:ext cx="725678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05</a:t>
            </a:r>
            <a:r>
              <a:rPr spc="15" dirty="0"/>
              <a:t> </a:t>
            </a:r>
            <a:r>
              <a:rPr dirty="0"/>
              <a:t>30</a:t>
            </a:r>
            <a:r>
              <a:rPr spc="20" dirty="0"/>
              <a:t> </a:t>
            </a:r>
            <a:r>
              <a:rPr dirty="0"/>
              <a:t>JUN</a:t>
            </a:r>
            <a:r>
              <a:rPr spc="25" dirty="0"/>
              <a:t> </a:t>
            </a:r>
            <a:r>
              <a:rPr spc="-25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9383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05</a:t>
            </a:r>
            <a:r>
              <a:rPr spc="15" dirty="0"/>
              <a:t> </a:t>
            </a:r>
            <a:r>
              <a:rPr dirty="0"/>
              <a:t>30</a:t>
            </a:r>
            <a:r>
              <a:rPr spc="20" dirty="0"/>
              <a:t> </a:t>
            </a:r>
            <a:r>
              <a:rPr dirty="0"/>
              <a:t>JUN</a:t>
            </a:r>
            <a:r>
              <a:rPr spc="25" dirty="0"/>
              <a:t> </a:t>
            </a:r>
            <a:r>
              <a:rPr spc="-25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5053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0790835" y="783221"/>
            <a:ext cx="734060" cy="60325"/>
          </a:xfrm>
          <a:custGeom>
            <a:avLst/>
            <a:gdLst/>
            <a:ahLst/>
            <a:cxnLst/>
            <a:rect l="l" t="t" r="r" b="b"/>
            <a:pathLst>
              <a:path w="734059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734059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734059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734059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734059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734059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734059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734059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734059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734059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734059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734059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734059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734059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1529530" y="783221"/>
            <a:ext cx="258445" cy="60325"/>
          </a:xfrm>
          <a:custGeom>
            <a:avLst/>
            <a:gdLst/>
            <a:ahLst/>
            <a:cxnLst/>
            <a:rect l="l" t="t" r="r" b="b"/>
            <a:pathLst>
              <a:path w="258445" h="60325">
                <a:moveTo>
                  <a:pt x="48361" y="28486"/>
                </a:moveTo>
                <a:lnTo>
                  <a:pt x="28600" y="28486"/>
                </a:lnTo>
                <a:lnTo>
                  <a:pt x="28600" y="34518"/>
                </a:lnTo>
                <a:lnTo>
                  <a:pt x="41605" y="34518"/>
                </a:lnTo>
                <a:lnTo>
                  <a:pt x="41605" y="52400"/>
                </a:lnTo>
                <a:lnTo>
                  <a:pt x="37757" y="53327"/>
                </a:lnTo>
                <a:lnTo>
                  <a:pt x="33820" y="53784"/>
                </a:lnTo>
                <a:lnTo>
                  <a:pt x="22364" y="53784"/>
                </a:lnTo>
                <a:lnTo>
                  <a:pt x="16738" y="51765"/>
                </a:lnTo>
                <a:lnTo>
                  <a:pt x="9080" y="43662"/>
                </a:lnTo>
                <a:lnTo>
                  <a:pt x="7162" y="37719"/>
                </a:lnTo>
                <a:lnTo>
                  <a:pt x="7162" y="22415"/>
                </a:lnTo>
                <a:lnTo>
                  <a:pt x="9144" y="16573"/>
                </a:lnTo>
                <a:lnTo>
                  <a:pt x="17106" y="8153"/>
                </a:lnTo>
                <a:lnTo>
                  <a:pt x="22631" y="6045"/>
                </a:lnTo>
                <a:lnTo>
                  <a:pt x="34569" y="6045"/>
                </a:lnTo>
                <a:lnTo>
                  <a:pt x="39611" y="7150"/>
                </a:lnTo>
                <a:lnTo>
                  <a:pt x="44869" y="9385"/>
                </a:lnTo>
                <a:lnTo>
                  <a:pt x="47498" y="3416"/>
                </a:lnTo>
                <a:lnTo>
                  <a:pt x="42138" y="1143"/>
                </a:lnTo>
                <a:lnTo>
                  <a:pt x="36360" y="0"/>
                </a:lnTo>
                <a:lnTo>
                  <a:pt x="24028" y="0"/>
                </a:lnTo>
                <a:lnTo>
                  <a:pt x="0" y="23837"/>
                </a:lnTo>
                <a:lnTo>
                  <a:pt x="0" y="39306"/>
                </a:lnTo>
                <a:lnTo>
                  <a:pt x="2451" y="46634"/>
                </a:lnTo>
                <a:lnTo>
                  <a:pt x="12268" y="57099"/>
                </a:lnTo>
                <a:lnTo>
                  <a:pt x="19113" y="59715"/>
                </a:lnTo>
                <a:lnTo>
                  <a:pt x="32105" y="59715"/>
                </a:lnTo>
                <a:lnTo>
                  <a:pt x="35801" y="59461"/>
                </a:lnTo>
                <a:lnTo>
                  <a:pt x="42164" y="58445"/>
                </a:lnTo>
                <a:lnTo>
                  <a:pt x="45288" y="57708"/>
                </a:lnTo>
                <a:lnTo>
                  <a:pt x="48361" y="56730"/>
                </a:lnTo>
                <a:lnTo>
                  <a:pt x="48361" y="28486"/>
                </a:lnTo>
                <a:close/>
              </a:path>
              <a:path w="258445" h="60325">
                <a:moveTo>
                  <a:pt x="94742" y="838"/>
                </a:moveTo>
                <a:lnTo>
                  <a:pt x="62331" y="838"/>
                </a:lnTo>
                <a:lnTo>
                  <a:pt x="62331" y="58915"/>
                </a:lnTo>
                <a:lnTo>
                  <a:pt x="94742" y="58915"/>
                </a:lnTo>
                <a:lnTo>
                  <a:pt x="94742" y="52870"/>
                </a:lnTo>
                <a:lnTo>
                  <a:pt x="69088" y="52870"/>
                </a:lnTo>
                <a:lnTo>
                  <a:pt x="69088" y="31508"/>
                </a:lnTo>
                <a:lnTo>
                  <a:pt x="93192" y="31508"/>
                </a:lnTo>
                <a:lnTo>
                  <a:pt x="93192" y="25552"/>
                </a:lnTo>
                <a:lnTo>
                  <a:pt x="69088" y="25552"/>
                </a:lnTo>
                <a:lnTo>
                  <a:pt x="69088" y="6832"/>
                </a:lnTo>
                <a:lnTo>
                  <a:pt x="94742" y="6832"/>
                </a:lnTo>
                <a:lnTo>
                  <a:pt x="94742" y="838"/>
                </a:lnTo>
                <a:close/>
              </a:path>
              <a:path w="258445" h="60325">
                <a:moveTo>
                  <a:pt x="153047" y="838"/>
                </a:moveTo>
                <a:lnTo>
                  <a:pt x="146735" y="838"/>
                </a:lnTo>
                <a:lnTo>
                  <a:pt x="146672" y="35839"/>
                </a:lnTo>
                <a:lnTo>
                  <a:pt x="147281" y="49377"/>
                </a:lnTo>
                <a:lnTo>
                  <a:pt x="146964" y="49377"/>
                </a:lnTo>
                <a:lnTo>
                  <a:pt x="115265" y="838"/>
                </a:lnTo>
                <a:lnTo>
                  <a:pt x="107632" y="838"/>
                </a:lnTo>
                <a:lnTo>
                  <a:pt x="107632" y="58915"/>
                </a:lnTo>
                <a:lnTo>
                  <a:pt x="113880" y="58915"/>
                </a:lnTo>
                <a:lnTo>
                  <a:pt x="113880" y="21132"/>
                </a:lnTo>
                <a:lnTo>
                  <a:pt x="113665" y="15887"/>
                </a:lnTo>
                <a:lnTo>
                  <a:pt x="113233" y="10172"/>
                </a:lnTo>
                <a:lnTo>
                  <a:pt x="113563" y="10172"/>
                </a:lnTo>
                <a:lnTo>
                  <a:pt x="145338" y="58915"/>
                </a:lnTo>
                <a:lnTo>
                  <a:pt x="153047" y="58915"/>
                </a:lnTo>
                <a:lnTo>
                  <a:pt x="153047" y="838"/>
                </a:lnTo>
                <a:close/>
              </a:path>
              <a:path w="258445" h="60325">
                <a:moveTo>
                  <a:pt x="210007" y="3340"/>
                </a:moveTo>
                <a:lnTo>
                  <a:pt x="205447" y="1117"/>
                </a:lnTo>
                <a:lnTo>
                  <a:pt x="200126" y="12"/>
                </a:lnTo>
                <a:lnTo>
                  <a:pt x="188290" y="12"/>
                </a:lnTo>
                <a:lnTo>
                  <a:pt x="166014" y="23812"/>
                </a:lnTo>
                <a:lnTo>
                  <a:pt x="166014" y="39357"/>
                </a:lnTo>
                <a:lnTo>
                  <a:pt x="168351" y="46736"/>
                </a:lnTo>
                <a:lnTo>
                  <a:pt x="177660" y="57111"/>
                </a:lnTo>
                <a:lnTo>
                  <a:pt x="184264" y="59702"/>
                </a:lnTo>
                <a:lnTo>
                  <a:pt x="198742" y="59702"/>
                </a:lnTo>
                <a:lnTo>
                  <a:pt x="203708" y="58953"/>
                </a:lnTo>
                <a:lnTo>
                  <a:pt x="207746" y="57442"/>
                </a:lnTo>
                <a:lnTo>
                  <a:pt x="207746" y="51523"/>
                </a:lnTo>
                <a:lnTo>
                  <a:pt x="202552" y="52984"/>
                </a:lnTo>
                <a:lnTo>
                  <a:pt x="197916" y="53708"/>
                </a:lnTo>
                <a:lnTo>
                  <a:pt x="187261" y="53708"/>
                </a:lnTo>
                <a:lnTo>
                  <a:pt x="182168" y="51638"/>
                </a:lnTo>
                <a:lnTo>
                  <a:pt x="175044" y="43357"/>
                </a:lnTo>
                <a:lnTo>
                  <a:pt x="173253" y="37477"/>
                </a:lnTo>
                <a:lnTo>
                  <a:pt x="173253" y="22491"/>
                </a:lnTo>
                <a:lnTo>
                  <a:pt x="175107" y="16662"/>
                </a:lnTo>
                <a:lnTo>
                  <a:pt x="182511" y="8166"/>
                </a:lnTo>
                <a:lnTo>
                  <a:pt x="187553" y="6045"/>
                </a:lnTo>
                <a:lnTo>
                  <a:pt x="193941" y="6045"/>
                </a:lnTo>
                <a:lnTo>
                  <a:pt x="198348" y="6045"/>
                </a:lnTo>
                <a:lnTo>
                  <a:pt x="202742" y="7073"/>
                </a:lnTo>
                <a:lnTo>
                  <a:pt x="207149" y="9144"/>
                </a:lnTo>
                <a:lnTo>
                  <a:pt x="210007" y="3340"/>
                </a:lnTo>
                <a:close/>
              </a:path>
              <a:path w="258445" h="60325">
                <a:moveTo>
                  <a:pt x="258064" y="838"/>
                </a:moveTo>
                <a:lnTo>
                  <a:pt x="250736" y="838"/>
                </a:lnTo>
                <a:lnTo>
                  <a:pt x="235229" y="29870"/>
                </a:lnTo>
                <a:lnTo>
                  <a:pt x="219837" y="838"/>
                </a:lnTo>
                <a:lnTo>
                  <a:pt x="212432" y="838"/>
                </a:lnTo>
                <a:lnTo>
                  <a:pt x="231813" y="36715"/>
                </a:lnTo>
                <a:lnTo>
                  <a:pt x="231813" y="58915"/>
                </a:lnTo>
                <a:lnTo>
                  <a:pt x="238645" y="58915"/>
                </a:lnTo>
                <a:lnTo>
                  <a:pt x="238645" y="36385"/>
                </a:lnTo>
                <a:lnTo>
                  <a:pt x="258064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05</a:t>
            </a:r>
            <a:r>
              <a:rPr spc="15" dirty="0"/>
              <a:t> </a:t>
            </a:r>
            <a:r>
              <a:rPr dirty="0"/>
              <a:t>30</a:t>
            </a:r>
            <a:r>
              <a:rPr spc="20" dirty="0"/>
              <a:t> </a:t>
            </a:r>
            <a:r>
              <a:rPr dirty="0"/>
              <a:t>JUN</a:t>
            </a:r>
            <a:r>
              <a:rPr spc="25" dirty="0"/>
              <a:t> </a:t>
            </a:r>
            <a:r>
              <a:rPr spc="-25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80659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05</a:t>
            </a:r>
            <a:r>
              <a:rPr spc="15" dirty="0"/>
              <a:t> </a:t>
            </a:r>
            <a:r>
              <a:rPr dirty="0"/>
              <a:t>30</a:t>
            </a:r>
            <a:r>
              <a:rPr spc="20" dirty="0"/>
              <a:t> </a:t>
            </a:r>
            <a:r>
              <a:rPr dirty="0"/>
              <a:t>JUN</a:t>
            </a:r>
            <a:r>
              <a:rPr spc="25" dirty="0"/>
              <a:t> </a:t>
            </a:r>
            <a:r>
              <a:rPr spc="-25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428806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77754" y="386588"/>
            <a:ext cx="343649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4349" y="1235455"/>
            <a:ext cx="10156825" cy="2082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>
                <a:solidFill>
                  <a:srgbClr val="677A8C"/>
                </a:solidFill>
              </a:rPr>
              <a:t>#TCCC-CLS-PPT-04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spc="-5" dirty="0">
                <a:solidFill>
                  <a:srgbClr val="677A8C"/>
                </a:solidFill>
              </a:rPr>
              <a:t>30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dirty="0">
                <a:solidFill>
                  <a:srgbClr val="677A8C"/>
                </a:solidFill>
              </a:rPr>
              <a:t>JUN</a:t>
            </a:r>
            <a:r>
              <a:rPr spc="-20" dirty="0">
                <a:solidFill>
                  <a:srgbClr val="677A8C"/>
                </a:solidFill>
              </a:rPr>
              <a:t> </a:t>
            </a:r>
            <a:r>
              <a:rPr spc="-10" dirty="0">
                <a:solidFill>
                  <a:srgbClr val="677A8C"/>
                </a:solidFill>
              </a:rPr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546" y="6567128"/>
            <a:ext cx="246379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5687" y="947420"/>
            <a:ext cx="1016000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09357" y="1818132"/>
            <a:ext cx="6118859" cy="3162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05</a:t>
            </a:r>
            <a:r>
              <a:rPr spc="15" dirty="0"/>
              <a:t> </a:t>
            </a:r>
            <a:r>
              <a:rPr dirty="0"/>
              <a:t>30</a:t>
            </a:r>
            <a:r>
              <a:rPr spc="20" dirty="0"/>
              <a:t> </a:t>
            </a:r>
            <a:r>
              <a:rPr dirty="0"/>
              <a:t>JUN</a:t>
            </a:r>
            <a:r>
              <a:rPr spc="25" dirty="0"/>
              <a:t> </a:t>
            </a:r>
            <a:r>
              <a:rPr spc="-25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546" y="6567128"/>
            <a:ext cx="25717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11722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4790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 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1411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7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3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31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97473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42327" y="4217923"/>
            <a:ext cx="7808595" cy="1552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MODULE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04: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ts val="3820"/>
              </a:lnSpc>
              <a:spcBef>
                <a:spcPts val="325"/>
              </a:spcBef>
            </a:pPr>
            <a:r>
              <a:rPr sz="3600" b="1" spc="-5" dirty="0">
                <a:latin typeface="Arial"/>
                <a:cs typeface="Arial"/>
              </a:rPr>
              <a:t>PRINCIPLES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145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APPLICATION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OF </a:t>
            </a:r>
            <a:r>
              <a:rPr sz="3600" b="1" spc="-985" dirty="0">
                <a:latin typeface="Arial"/>
                <a:cs typeface="Arial"/>
              </a:rPr>
              <a:t> </a:t>
            </a:r>
            <a:r>
              <a:rPr sz="3600" b="1" spc="-40" dirty="0">
                <a:latin typeface="Arial"/>
                <a:cs typeface="Arial"/>
              </a:rPr>
              <a:t>TACTICAL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FIELD CARE (TFC)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78897" y="75691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cs typeface="Arial"/>
              </a:rPr>
              <a:t>TACTICAL</a:t>
            </a:r>
            <a:r>
              <a:rPr kumimoji="0" sz="2400" b="1" i="0" u="none" strike="noStrike" kern="0" cap="none" spc="-9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cs typeface="Arial"/>
              </a:rPr>
              <a:t>FIELD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cs typeface="Arial"/>
              </a:rPr>
              <a:t> CARE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2283" y="526796"/>
            <a:ext cx="3167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MARCH</a:t>
            </a:r>
            <a:r>
              <a:rPr spc="-5" dirty="0"/>
              <a:t> </a:t>
            </a:r>
            <a:r>
              <a:rPr spc="-110" dirty="0"/>
              <a:t>PAWS</a:t>
            </a:r>
          </a:p>
        </p:txBody>
      </p:sp>
      <p:sp>
        <p:nvSpPr>
          <p:cNvPr id="7" name="object 7"/>
          <p:cNvSpPr/>
          <p:nvPr/>
        </p:nvSpPr>
        <p:spPr>
          <a:xfrm>
            <a:off x="802876" y="2935644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55568" y="3102355"/>
            <a:ext cx="1211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AIRWAY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2876" y="3794600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04205" y="3943604"/>
            <a:ext cx="36468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RESPIRATION</a:t>
            </a:r>
            <a:r>
              <a:rPr kumimoji="0" sz="2400" b="1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0" i="1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(breathing)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2876" y="4653554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F26538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2564" y="4824476"/>
            <a:ext cx="2102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CIRCULATION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2876" y="5512510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55568" y="5495035"/>
            <a:ext cx="238188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HYPOTHERMIA/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HEAD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INJURIES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02876" y="2076690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5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5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5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1448" y="1981200"/>
            <a:ext cx="505459" cy="43173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53975" marR="5080" lvl="0" indent="-41910" algn="just" defTabSz="914400" eaLnBrk="1" fontAlgn="auto" latinLnBrk="0" hangingPunct="1">
              <a:lnSpc>
                <a:spcPct val="1409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M A R C H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04205" y="2221484"/>
            <a:ext cx="3056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MASSIVE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BLEEDING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714375" y="3243883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4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299"/>
                </a:lnTo>
                <a:lnTo>
                  <a:pt x="25443" y="241379"/>
                </a:lnTo>
                <a:lnTo>
                  <a:pt x="11544" y="284925"/>
                </a:lnTo>
                <a:lnTo>
                  <a:pt x="2945" y="330583"/>
                </a:lnTo>
                <a:lnTo>
                  <a:pt x="0" y="377998"/>
                </a:lnTo>
                <a:lnTo>
                  <a:pt x="2945" y="425414"/>
                </a:lnTo>
                <a:lnTo>
                  <a:pt x="11544" y="471072"/>
                </a:lnTo>
                <a:lnTo>
                  <a:pt x="25443" y="514618"/>
                </a:lnTo>
                <a:lnTo>
                  <a:pt x="44288" y="555698"/>
                </a:lnTo>
                <a:lnTo>
                  <a:pt x="67725" y="593958"/>
                </a:lnTo>
                <a:lnTo>
                  <a:pt x="95398" y="629044"/>
                </a:lnTo>
                <a:lnTo>
                  <a:pt x="126955" y="660600"/>
                </a:lnTo>
                <a:lnTo>
                  <a:pt x="162040" y="688274"/>
                </a:lnTo>
                <a:lnTo>
                  <a:pt x="200300" y="711710"/>
                </a:lnTo>
                <a:lnTo>
                  <a:pt x="241380" y="730555"/>
                </a:lnTo>
                <a:lnTo>
                  <a:pt x="284926" y="744454"/>
                </a:lnTo>
                <a:lnTo>
                  <a:pt x="330584" y="753054"/>
                </a:lnTo>
                <a:lnTo>
                  <a:pt x="378000" y="755999"/>
                </a:lnTo>
                <a:lnTo>
                  <a:pt x="425415" y="753054"/>
                </a:lnTo>
                <a:lnTo>
                  <a:pt x="471073" y="744454"/>
                </a:lnTo>
                <a:lnTo>
                  <a:pt x="514619" y="730555"/>
                </a:lnTo>
                <a:lnTo>
                  <a:pt x="555699" y="711710"/>
                </a:lnTo>
                <a:lnTo>
                  <a:pt x="593959" y="688274"/>
                </a:lnTo>
                <a:lnTo>
                  <a:pt x="629044" y="660600"/>
                </a:lnTo>
                <a:lnTo>
                  <a:pt x="660600" y="629044"/>
                </a:lnTo>
                <a:lnTo>
                  <a:pt x="688274" y="593958"/>
                </a:lnTo>
                <a:lnTo>
                  <a:pt x="711710" y="555698"/>
                </a:lnTo>
                <a:lnTo>
                  <a:pt x="730555" y="514618"/>
                </a:lnTo>
                <a:lnTo>
                  <a:pt x="744454" y="471072"/>
                </a:lnTo>
                <a:lnTo>
                  <a:pt x="753054" y="425414"/>
                </a:lnTo>
                <a:lnTo>
                  <a:pt x="755999" y="377998"/>
                </a:lnTo>
                <a:lnTo>
                  <a:pt x="753054" y="330583"/>
                </a:lnTo>
                <a:lnTo>
                  <a:pt x="744454" y="284925"/>
                </a:lnTo>
                <a:lnTo>
                  <a:pt x="730555" y="241379"/>
                </a:lnTo>
                <a:lnTo>
                  <a:pt x="711710" y="200299"/>
                </a:lnTo>
                <a:lnTo>
                  <a:pt x="688274" y="162040"/>
                </a:lnTo>
                <a:lnTo>
                  <a:pt x="660600" y="126955"/>
                </a:lnTo>
                <a:lnTo>
                  <a:pt x="629044" y="95398"/>
                </a:lnTo>
                <a:lnTo>
                  <a:pt x="593959" y="67724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14285" y="3387596"/>
            <a:ext cx="197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ANTIBIOTICS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14375" y="4129586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4"/>
                </a:lnTo>
                <a:lnTo>
                  <a:pt x="126955" y="95398"/>
                </a:lnTo>
                <a:lnTo>
                  <a:pt x="95398" y="126954"/>
                </a:lnTo>
                <a:lnTo>
                  <a:pt x="67725" y="162039"/>
                </a:lnTo>
                <a:lnTo>
                  <a:pt x="44288" y="200299"/>
                </a:lnTo>
                <a:lnTo>
                  <a:pt x="25443" y="241379"/>
                </a:lnTo>
                <a:lnTo>
                  <a:pt x="11544" y="284925"/>
                </a:lnTo>
                <a:lnTo>
                  <a:pt x="2945" y="330583"/>
                </a:lnTo>
                <a:lnTo>
                  <a:pt x="0" y="377998"/>
                </a:lnTo>
                <a:lnTo>
                  <a:pt x="2945" y="425414"/>
                </a:lnTo>
                <a:lnTo>
                  <a:pt x="11544" y="471072"/>
                </a:lnTo>
                <a:lnTo>
                  <a:pt x="25443" y="514618"/>
                </a:lnTo>
                <a:lnTo>
                  <a:pt x="44288" y="555698"/>
                </a:lnTo>
                <a:lnTo>
                  <a:pt x="67725" y="593958"/>
                </a:lnTo>
                <a:lnTo>
                  <a:pt x="95398" y="629044"/>
                </a:lnTo>
                <a:lnTo>
                  <a:pt x="126955" y="660600"/>
                </a:lnTo>
                <a:lnTo>
                  <a:pt x="162040" y="688274"/>
                </a:lnTo>
                <a:lnTo>
                  <a:pt x="200300" y="711710"/>
                </a:lnTo>
                <a:lnTo>
                  <a:pt x="241380" y="730555"/>
                </a:lnTo>
                <a:lnTo>
                  <a:pt x="284926" y="744454"/>
                </a:lnTo>
                <a:lnTo>
                  <a:pt x="330584" y="753054"/>
                </a:lnTo>
                <a:lnTo>
                  <a:pt x="378000" y="755999"/>
                </a:lnTo>
                <a:lnTo>
                  <a:pt x="425415" y="753054"/>
                </a:lnTo>
                <a:lnTo>
                  <a:pt x="471073" y="744454"/>
                </a:lnTo>
                <a:lnTo>
                  <a:pt x="514619" y="730555"/>
                </a:lnTo>
                <a:lnTo>
                  <a:pt x="555699" y="711710"/>
                </a:lnTo>
                <a:lnTo>
                  <a:pt x="593959" y="688274"/>
                </a:lnTo>
                <a:lnTo>
                  <a:pt x="629044" y="660600"/>
                </a:lnTo>
                <a:lnTo>
                  <a:pt x="660600" y="629044"/>
                </a:lnTo>
                <a:lnTo>
                  <a:pt x="688274" y="593958"/>
                </a:lnTo>
                <a:lnTo>
                  <a:pt x="711710" y="555698"/>
                </a:lnTo>
                <a:lnTo>
                  <a:pt x="730555" y="514618"/>
                </a:lnTo>
                <a:lnTo>
                  <a:pt x="744454" y="471072"/>
                </a:lnTo>
                <a:lnTo>
                  <a:pt x="753054" y="425414"/>
                </a:lnTo>
                <a:lnTo>
                  <a:pt x="755999" y="377998"/>
                </a:lnTo>
                <a:lnTo>
                  <a:pt x="753054" y="330583"/>
                </a:lnTo>
                <a:lnTo>
                  <a:pt x="744454" y="284925"/>
                </a:lnTo>
                <a:lnTo>
                  <a:pt x="730555" y="241379"/>
                </a:lnTo>
                <a:lnTo>
                  <a:pt x="711710" y="200299"/>
                </a:lnTo>
                <a:lnTo>
                  <a:pt x="688274" y="162039"/>
                </a:lnTo>
                <a:lnTo>
                  <a:pt x="660600" y="126954"/>
                </a:lnTo>
                <a:lnTo>
                  <a:pt x="629044" y="95398"/>
                </a:lnTo>
                <a:lnTo>
                  <a:pt x="593959" y="67724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27659" y="4312148"/>
            <a:ext cx="1414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WOUNDS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714375" y="5015288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4" y="660601"/>
                </a:lnTo>
                <a:lnTo>
                  <a:pt x="660600" y="629045"/>
                </a:lnTo>
                <a:lnTo>
                  <a:pt x="688274" y="593959"/>
                </a:lnTo>
                <a:lnTo>
                  <a:pt x="711710" y="555700"/>
                </a:lnTo>
                <a:lnTo>
                  <a:pt x="730555" y="514619"/>
                </a:lnTo>
                <a:lnTo>
                  <a:pt x="744454" y="471073"/>
                </a:lnTo>
                <a:lnTo>
                  <a:pt x="753054" y="425415"/>
                </a:lnTo>
                <a:lnTo>
                  <a:pt x="755999" y="378000"/>
                </a:lnTo>
                <a:lnTo>
                  <a:pt x="753054" y="330584"/>
                </a:lnTo>
                <a:lnTo>
                  <a:pt x="744454" y="284926"/>
                </a:lnTo>
                <a:lnTo>
                  <a:pt x="730555" y="241380"/>
                </a:lnTo>
                <a:lnTo>
                  <a:pt x="711710" y="200300"/>
                </a:lnTo>
                <a:lnTo>
                  <a:pt x="688274" y="162040"/>
                </a:lnTo>
                <a:lnTo>
                  <a:pt x="660600" y="126955"/>
                </a:lnTo>
                <a:lnTo>
                  <a:pt x="629044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00491" y="5141796"/>
            <a:ext cx="165036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SPLINTING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14375" y="2376751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699" y="711711"/>
                </a:lnTo>
                <a:lnTo>
                  <a:pt x="593959" y="688275"/>
                </a:lnTo>
                <a:lnTo>
                  <a:pt x="629044" y="660601"/>
                </a:lnTo>
                <a:lnTo>
                  <a:pt x="660600" y="629045"/>
                </a:lnTo>
                <a:lnTo>
                  <a:pt x="688274" y="593959"/>
                </a:lnTo>
                <a:lnTo>
                  <a:pt x="711710" y="555700"/>
                </a:lnTo>
                <a:lnTo>
                  <a:pt x="730555" y="514619"/>
                </a:lnTo>
                <a:lnTo>
                  <a:pt x="744454" y="471073"/>
                </a:lnTo>
                <a:lnTo>
                  <a:pt x="753054" y="425415"/>
                </a:lnTo>
                <a:lnTo>
                  <a:pt x="755999" y="378000"/>
                </a:lnTo>
                <a:lnTo>
                  <a:pt x="753054" y="330584"/>
                </a:lnTo>
                <a:lnTo>
                  <a:pt x="744454" y="284926"/>
                </a:lnTo>
                <a:lnTo>
                  <a:pt x="730555" y="241380"/>
                </a:lnTo>
                <a:lnTo>
                  <a:pt x="711710" y="200300"/>
                </a:lnTo>
                <a:lnTo>
                  <a:pt x="688274" y="162040"/>
                </a:lnTo>
                <a:lnTo>
                  <a:pt x="660600" y="126955"/>
                </a:lnTo>
                <a:lnTo>
                  <a:pt x="629044" y="95398"/>
                </a:lnTo>
                <a:lnTo>
                  <a:pt x="593959" y="67725"/>
                </a:lnTo>
                <a:lnTo>
                  <a:pt x="555699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23916" y="2552953"/>
            <a:ext cx="731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PAIN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892" y="1451355"/>
            <a:ext cx="10557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27395" algn="l"/>
              </a:tabLst>
              <a:defRPr/>
            </a:pPr>
            <a:r>
              <a:rPr kumimoji="0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DURING</a:t>
            </a:r>
            <a:r>
              <a:rPr kumimoji="0" sz="2800" b="1" i="1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LIFE-THREATENING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	</a:t>
            </a:r>
            <a:r>
              <a:rPr kumimoji="0" sz="4200" b="1" i="1" u="none" strike="noStrike" kern="0" cap="none" spc="0" normalizeH="0" baseline="198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AFTER</a:t>
            </a:r>
            <a:r>
              <a:rPr kumimoji="0" sz="4200" b="1" i="1" u="none" strike="noStrike" kern="0" cap="none" spc="44" normalizeH="0" baseline="198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4200" b="1" i="0" u="none" strike="noStrike" kern="0" cap="none" spc="-15" normalizeH="0" baseline="198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LIFE-</a:t>
            </a:r>
            <a:r>
              <a:rPr kumimoji="0" sz="4200" b="1" i="0" u="none" strike="noStrike" kern="0" cap="none" spc="-30" normalizeH="0" baseline="198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THREATENING</a:t>
            </a:r>
            <a:endParaRPr kumimoji="0" sz="4200" b="0" i="0" u="none" strike="noStrike" kern="0" cap="none" spc="0" normalizeH="0" baseline="198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71610" y="1516673"/>
            <a:ext cx="38100" cy="4765040"/>
          </a:xfrm>
          <a:custGeom>
            <a:avLst/>
            <a:gdLst/>
            <a:ahLst/>
            <a:cxnLst/>
            <a:rect l="l" t="t" r="r" b="b"/>
            <a:pathLst>
              <a:path w="38100" h="4765040">
                <a:moveTo>
                  <a:pt x="19050" y="0"/>
                </a:moveTo>
                <a:lnTo>
                  <a:pt x="11635" y="1496"/>
                </a:lnTo>
                <a:lnTo>
                  <a:pt x="5579" y="5579"/>
                </a:lnTo>
                <a:lnTo>
                  <a:pt x="1497" y="11634"/>
                </a:lnTo>
                <a:lnTo>
                  <a:pt x="0" y="19088"/>
                </a:lnTo>
                <a:lnTo>
                  <a:pt x="1497" y="26503"/>
                </a:lnTo>
                <a:lnTo>
                  <a:pt x="5579" y="32558"/>
                </a:lnTo>
                <a:lnTo>
                  <a:pt x="11635" y="36641"/>
                </a:lnTo>
                <a:lnTo>
                  <a:pt x="19050" y="38138"/>
                </a:lnTo>
                <a:lnTo>
                  <a:pt x="26465" y="36641"/>
                </a:lnTo>
                <a:lnTo>
                  <a:pt x="32520" y="32558"/>
                </a:lnTo>
                <a:lnTo>
                  <a:pt x="36603" y="26503"/>
                </a:lnTo>
                <a:lnTo>
                  <a:pt x="38100" y="19050"/>
                </a:lnTo>
                <a:lnTo>
                  <a:pt x="36603" y="11634"/>
                </a:lnTo>
                <a:lnTo>
                  <a:pt x="32520" y="5579"/>
                </a:lnTo>
                <a:lnTo>
                  <a:pt x="26465" y="1496"/>
                </a:lnTo>
                <a:lnTo>
                  <a:pt x="19050" y="0"/>
                </a:lnTo>
                <a:close/>
              </a:path>
              <a:path w="38100" h="4765040">
                <a:moveTo>
                  <a:pt x="19050" y="76238"/>
                </a:moveTo>
                <a:lnTo>
                  <a:pt x="11635" y="77735"/>
                </a:lnTo>
                <a:lnTo>
                  <a:pt x="5579" y="81817"/>
                </a:lnTo>
                <a:lnTo>
                  <a:pt x="1497" y="87872"/>
                </a:lnTo>
                <a:lnTo>
                  <a:pt x="0" y="95326"/>
                </a:lnTo>
                <a:lnTo>
                  <a:pt x="1497" y="102741"/>
                </a:lnTo>
                <a:lnTo>
                  <a:pt x="5579" y="108796"/>
                </a:lnTo>
                <a:lnTo>
                  <a:pt x="11635" y="112879"/>
                </a:lnTo>
                <a:lnTo>
                  <a:pt x="19050" y="114376"/>
                </a:lnTo>
                <a:lnTo>
                  <a:pt x="26465" y="112879"/>
                </a:lnTo>
                <a:lnTo>
                  <a:pt x="32520" y="108796"/>
                </a:lnTo>
                <a:lnTo>
                  <a:pt x="36603" y="102741"/>
                </a:lnTo>
                <a:lnTo>
                  <a:pt x="38100" y="95288"/>
                </a:lnTo>
                <a:lnTo>
                  <a:pt x="36603" y="87872"/>
                </a:lnTo>
                <a:lnTo>
                  <a:pt x="32520" y="81817"/>
                </a:lnTo>
                <a:lnTo>
                  <a:pt x="26465" y="77735"/>
                </a:lnTo>
                <a:lnTo>
                  <a:pt x="19050" y="76238"/>
                </a:lnTo>
                <a:close/>
              </a:path>
              <a:path w="38100" h="4765040">
                <a:moveTo>
                  <a:pt x="19050" y="152476"/>
                </a:moveTo>
                <a:lnTo>
                  <a:pt x="11635" y="153973"/>
                </a:lnTo>
                <a:lnTo>
                  <a:pt x="5579" y="158055"/>
                </a:lnTo>
                <a:lnTo>
                  <a:pt x="1497" y="164110"/>
                </a:lnTo>
                <a:lnTo>
                  <a:pt x="0" y="171564"/>
                </a:lnTo>
                <a:lnTo>
                  <a:pt x="1497" y="178979"/>
                </a:lnTo>
                <a:lnTo>
                  <a:pt x="5579" y="185034"/>
                </a:lnTo>
                <a:lnTo>
                  <a:pt x="11635" y="189117"/>
                </a:lnTo>
                <a:lnTo>
                  <a:pt x="19050" y="190614"/>
                </a:lnTo>
                <a:lnTo>
                  <a:pt x="26465" y="189117"/>
                </a:lnTo>
                <a:lnTo>
                  <a:pt x="32520" y="185034"/>
                </a:lnTo>
                <a:lnTo>
                  <a:pt x="36603" y="178979"/>
                </a:lnTo>
                <a:lnTo>
                  <a:pt x="38100" y="171526"/>
                </a:lnTo>
                <a:lnTo>
                  <a:pt x="36603" y="164110"/>
                </a:lnTo>
                <a:lnTo>
                  <a:pt x="32520" y="158055"/>
                </a:lnTo>
                <a:lnTo>
                  <a:pt x="26465" y="153973"/>
                </a:lnTo>
                <a:lnTo>
                  <a:pt x="19050" y="152476"/>
                </a:lnTo>
                <a:close/>
              </a:path>
              <a:path w="38100" h="4765040">
                <a:moveTo>
                  <a:pt x="19050" y="228714"/>
                </a:moveTo>
                <a:lnTo>
                  <a:pt x="11635" y="230211"/>
                </a:lnTo>
                <a:lnTo>
                  <a:pt x="5579" y="234293"/>
                </a:lnTo>
                <a:lnTo>
                  <a:pt x="1497" y="240348"/>
                </a:lnTo>
                <a:lnTo>
                  <a:pt x="0" y="247802"/>
                </a:lnTo>
                <a:lnTo>
                  <a:pt x="1497" y="255217"/>
                </a:lnTo>
                <a:lnTo>
                  <a:pt x="5579" y="261272"/>
                </a:lnTo>
                <a:lnTo>
                  <a:pt x="11635" y="265355"/>
                </a:lnTo>
                <a:lnTo>
                  <a:pt x="19050" y="266852"/>
                </a:lnTo>
                <a:lnTo>
                  <a:pt x="26465" y="265355"/>
                </a:lnTo>
                <a:lnTo>
                  <a:pt x="32520" y="261272"/>
                </a:lnTo>
                <a:lnTo>
                  <a:pt x="36603" y="255217"/>
                </a:lnTo>
                <a:lnTo>
                  <a:pt x="38100" y="247764"/>
                </a:lnTo>
                <a:lnTo>
                  <a:pt x="36603" y="240348"/>
                </a:lnTo>
                <a:lnTo>
                  <a:pt x="32520" y="234293"/>
                </a:lnTo>
                <a:lnTo>
                  <a:pt x="26465" y="230211"/>
                </a:lnTo>
                <a:lnTo>
                  <a:pt x="19050" y="228714"/>
                </a:lnTo>
                <a:close/>
              </a:path>
              <a:path w="38100" h="4765040">
                <a:moveTo>
                  <a:pt x="19050" y="304952"/>
                </a:moveTo>
                <a:lnTo>
                  <a:pt x="11635" y="306449"/>
                </a:lnTo>
                <a:lnTo>
                  <a:pt x="5580" y="310531"/>
                </a:lnTo>
                <a:lnTo>
                  <a:pt x="1498" y="316586"/>
                </a:lnTo>
                <a:lnTo>
                  <a:pt x="1" y="324040"/>
                </a:lnTo>
                <a:lnTo>
                  <a:pt x="1498" y="331455"/>
                </a:lnTo>
                <a:lnTo>
                  <a:pt x="5580" y="337510"/>
                </a:lnTo>
                <a:lnTo>
                  <a:pt x="11635" y="341593"/>
                </a:lnTo>
                <a:lnTo>
                  <a:pt x="19051" y="343090"/>
                </a:lnTo>
                <a:lnTo>
                  <a:pt x="26466" y="341593"/>
                </a:lnTo>
                <a:lnTo>
                  <a:pt x="32521" y="337510"/>
                </a:lnTo>
                <a:lnTo>
                  <a:pt x="36604" y="331455"/>
                </a:lnTo>
                <a:lnTo>
                  <a:pt x="38101" y="324002"/>
                </a:lnTo>
                <a:lnTo>
                  <a:pt x="36604" y="316586"/>
                </a:lnTo>
                <a:lnTo>
                  <a:pt x="32521" y="310531"/>
                </a:lnTo>
                <a:lnTo>
                  <a:pt x="26465" y="306449"/>
                </a:lnTo>
                <a:lnTo>
                  <a:pt x="19050" y="304952"/>
                </a:lnTo>
                <a:close/>
              </a:path>
              <a:path w="38100" h="4765040">
                <a:moveTo>
                  <a:pt x="19051" y="381190"/>
                </a:moveTo>
                <a:lnTo>
                  <a:pt x="11635" y="382687"/>
                </a:lnTo>
                <a:lnTo>
                  <a:pt x="5580" y="386769"/>
                </a:lnTo>
                <a:lnTo>
                  <a:pt x="1498" y="392824"/>
                </a:lnTo>
                <a:lnTo>
                  <a:pt x="1" y="400278"/>
                </a:lnTo>
                <a:lnTo>
                  <a:pt x="1498" y="407693"/>
                </a:lnTo>
                <a:lnTo>
                  <a:pt x="5580" y="413748"/>
                </a:lnTo>
                <a:lnTo>
                  <a:pt x="11635" y="417831"/>
                </a:lnTo>
                <a:lnTo>
                  <a:pt x="19051" y="419328"/>
                </a:lnTo>
                <a:lnTo>
                  <a:pt x="26466" y="417831"/>
                </a:lnTo>
                <a:lnTo>
                  <a:pt x="32521" y="413748"/>
                </a:lnTo>
                <a:lnTo>
                  <a:pt x="36604" y="407693"/>
                </a:lnTo>
                <a:lnTo>
                  <a:pt x="38101" y="400240"/>
                </a:lnTo>
                <a:lnTo>
                  <a:pt x="36604" y="392824"/>
                </a:lnTo>
                <a:lnTo>
                  <a:pt x="32521" y="386769"/>
                </a:lnTo>
                <a:lnTo>
                  <a:pt x="26466" y="382687"/>
                </a:lnTo>
                <a:lnTo>
                  <a:pt x="19051" y="381190"/>
                </a:lnTo>
                <a:close/>
              </a:path>
              <a:path w="38100" h="4765040">
                <a:moveTo>
                  <a:pt x="19051" y="457428"/>
                </a:moveTo>
                <a:lnTo>
                  <a:pt x="11635" y="458925"/>
                </a:lnTo>
                <a:lnTo>
                  <a:pt x="5580" y="463007"/>
                </a:lnTo>
                <a:lnTo>
                  <a:pt x="1498" y="469063"/>
                </a:lnTo>
                <a:lnTo>
                  <a:pt x="1" y="476516"/>
                </a:lnTo>
                <a:lnTo>
                  <a:pt x="1498" y="483931"/>
                </a:lnTo>
                <a:lnTo>
                  <a:pt x="5580" y="489986"/>
                </a:lnTo>
                <a:lnTo>
                  <a:pt x="11635" y="494069"/>
                </a:lnTo>
                <a:lnTo>
                  <a:pt x="19051" y="495566"/>
                </a:lnTo>
                <a:lnTo>
                  <a:pt x="26466" y="494069"/>
                </a:lnTo>
                <a:lnTo>
                  <a:pt x="32521" y="489986"/>
                </a:lnTo>
                <a:lnTo>
                  <a:pt x="36604" y="483931"/>
                </a:lnTo>
                <a:lnTo>
                  <a:pt x="38101" y="476478"/>
                </a:lnTo>
                <a:lnTo>
                  <a:pt x="36604" y="469063"/>
                </a:lnTo>
                <a:lnTo>
                  <a:pt x="32521" y="463007"/>
                </a:lnTo>
                <a:lnTo>
                  <a:pt x="26466" y="458925"/>
                </a:lnTo>
                <a:lnTo>
                  <a:pt x="19051" y="457428"/>
                </a:lnTo>
                <a:close/>
              </a:path>
              <a:path w="38100" h="4765040">
                <a:moveTo>
                  <a:pt x="19051" y="533666"/>
                </a:moveTo>
                <a:lnTo>
                  <a:pt x="11635" y="535163"/>
                </a:lnTo>
                <a:lnTo>
                  <a:pt x="5580" y="539245"/>
                </a:lnTo>
                <a:lnTo>
                  <a:pt x="1498" y="545301"/>
                </a:lnTo>
                <a:lnTo>
                  <a:pt x="1" y="552754"/>
                </a:lnTo>
                <a:lnTo>
                  <a:pt x="1498" y="560169"/>
                </a:lnTo>
                <a:lnTo>
                  <a:pt x="5580" y="566225"/>
                </a:lnTo>
                <a:lnTo>
                  <a:pt x="11635" y="570307"/>
                </a:lnTo>
                <a:lnTo>
                  <a:pt x="19051" y="571804"/>
                </a:lnTo>
                <a:lnTo>
                  <a:pt x="26466" y="570307"/>
                </a:lnTo>
                <a:lnTo>
                  <a:pt x="32521" y="566225"/>
                </a:lnTo>
                <a:lnTo>
                  <a:pt x="36604" y="560169"/>
                </a:lnTo>
                <a:lnTo>
                  <a:pt x="38101" y="552716"/>
                </a:lnTo>
                <a:lnTo>
                  <a:pt x="36604" y="545301"/>
                </a:lnTo>
                <a:lnTo>
                  <a:pt x="32521" y="539245"/>
                </a:lnTo>
                <a:lnTo>
                  <a:pt x="26466" y="535163"/>
                </a:lnTo>
                <a:lnTo>
                  <a:pt x="19051" y="533666"/>
                </a:lnTo>
                <a:close/>
              </a:path>
              <a:path w="38100" h="4765040">
                <a:moveTo>
                  <a:pt x="19051" y="609904"/>
                </a:moveTo>
                <a:lnTo>
                  <a:pt x="11635" y="611401"/>
                </a:lnTo>
                <a:lnTo>
                  <a:pt x="5580" y="615484"/>
                </a:lnTo>
                <a:lnTo>
                  <a:pt x="1498" y="621539"/>
                </a:lnTo>
                <a:lnTo>
                  <a:pt x="1" y="628992"/>
                </a:lnTo>
                <a:lnTo>
                  <a:pt x="1498" y="636407"/>
                </a:lnTo>
                <a:lnTo>
                  <a:pt x="5580" y="642463"/>
                </a:lnTo>
                <a:lnTo>
                  <a:pt x="11635" y="646545"/>
                </a:lnTo>
                <a:lnTo>
                  <a:pt x="19051" y="648042"/>
                </a:lnTo>
                <a:lnTo>
                  <a:pt x="26466" y="646545"/>
                </a:lnTo>
                <a:lnTo>
                  <a:pt x="32521" y="642463"/>
                </a:lnTo>
                <a:lnTo>
                  <a:pt x="36604" y="636407"/>
                </a:lnTo>
                <a:lnTo>
                  <a:pt x="38101" y="628954"/>
                </a:lnTo>
                <a:lnTo>
                  <a:pt x="36604" y="621539"/>
                </a:lnTo>
                <a:lnTo>
                  <a:pt x="32521" y="615484"/>
                </a:lnTo>
                <a:lnTo>
                  <a:pt x="26466" y="611401"/>
                </a:lnTo>
                <a:lnTo>
                  <a:pt x="19051" y="609904"/>
                </a:lnTo>
                <a:close/>
              </a:path>
              <a:path w="38100" h="4765040">
                <a:moveTo>
                  <a:pt x="19051" y="686142"/>
                </a:moveTo>
                <a:lnTo>
                  <a:pt x="11635" y="687639"/>
                </a:lnTo>
                <a:lnTo>
                  <a:pt x="5580" y="691722"/>
                </a:lnTo>
                <a:lnTo>
                  <a:pt x="1498" y="697777"/>
                </a:lnTo>
                <a:lnTo>
                  <a:pt x="1" y="705231"/>
                </a:lnTo>
                <a:lnTo>
                  <a:pt x="1498" y="712645"/>
                </a:lnTo>
                <a:lnTo>
                  <a:pt x="5580" y="718701"/>
                </a:lnTo>
                <a:lnTo>
                  <a:pt x="11635" y="722783"/>
                </a:lnTo>
                <a:lnTo>
                  <a:pt x="19051" y="724281"/>
                </a:lnTo>
                <a:lnTo>
                  <a:pt x="26466" y="722783"/>
                </a:lnTo>
                <a:lnTo>
                  <a:pt x="32521" y="718701"/>
                </a:lnTo>
                <a:lnTo>
                  <a:pt x="36604" y="712645"/>
                </a:lnTo>
                <a:lnTo>
                  <a:pt x="38101" y="705192"/>
                </a:lnTo>
                <a:lnTo>
                  <a:pt x="36604" y="697777"/>
                </a:lnTo>
                <a:lnTo>
                  <a:pt x="32521" y="691722"/>
                </a:lnTo>
                <a:lnTo>
                  <a:pt x="26466" y="687639"/>
                </a:lnTo>
                <a:lnTo>
                  <a:pt x="19051" y="686142"/>
                </a:lnTo>
                <a:close/>
              </a:path>
              <a:path w="38100" h="4765040">
                <a:moveTo>
                  <a:pt x="19051" y="762381"/>
                </a:moveTo>
                <a:lnTo>
                  <a:pt x="11635" y="763877"/>
                </a:lnTo>
                <a:lnTo>
                  <a:pt x="5580" y="767960"/>
                </a:lnTo>
                <a:lnTo>
                  <a:pt x="1498" y="774015"/>
                </a:lnTo>
                <a:lnTo>
                  <a:pt x="1" y="781469"/>
                </a:lnTo>
                <a:lnTo>
                  <a:pt x="1498" y="788884"/>
                </a:lnTo>
                <a:lnTo>
                  <a:pt x="5580" y="794939"/>
                </a:lnTo>
                <a:lnTo>
                  <a:pt x="11635" y="799022"/>
                </a:lnTo>
                <a:lnTo>
                  <a:pt x="19051" y="800519"/>
                </a:lnTo>
                <a:lnTo>
                  <a:pt x="26466" y="799022"/>
                </a:lnTo>
                <a:lnTo>
                  <a:pt x="32521" y="794939"/>
                </a:lnTo>
                <a:lnTo>
                  <a:pt x="36604" y="788884"/>
                </a:lnTo>
                <a:lnTo>
                  <a:pt x="38101" y="781431"/>
                </a:lnTo>
                <a:lnTo>
                  <a:pt x="36604" y="774015"/>
                </a:lnTo>
                <a:lnTo>
                  <a:pt x="32521" y="767960"/>
                </a:lnTo>
                <a:lnTo>
                  <a:pt x="26466" y="763877"/>
                </a:lnTo>
                <a:lnTo>
                  <a:pt x="19051" y="762381"/>
                </a:lnTo>
                <a:close/>
              </a:path>
              <a:path w="38100" h="4765040">
                <a:moveTo>
                  <a:pt x="19051" y="838619"/>
                </a:moveTo>
                <a:lnTo>
                  <a:pt x="11635" y="840116"/>
                </a:lnTo>
                <a:lnTo>
                  <a:pt x="5580" y="844198"/>
                </a:lnTo>
                <a:lnTo>
                  <a:pt x="1498" y="850253"/>
                </a:lnTo>
                <a:lnTo>
                  <a:pt x="1" y="857707"/>
                </a:lnTo>
                <a:lnTo>
                  <a:pt x="1498" y="865122"/>
                </a:lnTo>
                <a:lnTo>
                  <a:pt x="5580" y="871177"/>
                </a:lnTo>
                <a:lnTo>
                  <a:pt x="11635" y="875260"/>
                </a:lnTo>
                <a:lnTo>
                  <a:pt x="19051" y="876757"/>
                </a:lnTo>
                <a:lnTo>
                  <a:pt x="26466" y="875260"/>
                </a:lnTo>
                <a:lnTo>
                  <a:pt x="32521" y="871177"/>
                </a:lnTo>
                <a:lnTo>
                  <a:pt x="36604" y="865122"/>
                </a:lnTo>
                <a:lnTo>
                  <a:pt x="38101" y="857669"/>
                </a:lnTo>
                <a:lnTo>
                  <a:pt x="36604" y="850253"/>
                </a:lnTo>
                <a:lnTo>
                  <a:pt x="32521" y="844198"/>
                </a:lnTo>
                <a:lnTo>
                  <a:pt x="26466" y="840116"/>
                </a:lnTo>
                <a:lnTo>
                  <a:pt x="19051" y="838619"/>
                </a:lnTo>
                <a:close/>
              </a:path>
              <a:path w="38100" h="4765040">
                <a:moveTo>
                  <a:pt x="19051" y="914857"/>
                </a:moveTo>
                <a:lnTo>
                  <a:pt x="11635" y="916354"/>
                </a:lnTo>
                <a:lnTo>
                  <a:pt x="5580" y="920436"/>
                </a:lnTo>
                <a:lnTo>
                  <a:pt x="1498" y="926491"/>
                </a:lnTo>
                <a:lnTo>
                  <a:pt x="1" y="933945"/>
                </a:lnTo>
                <a:lnTo>
                  <a:pt x="1498" y="941360"/>
                </a:lnTo>
                <a:lnTo>
                  <a:pt x="5580" y="947415"/>
                </a:lnTo>
                <a:lnTo>
                  <a:pt x="11635" y="951498"/>
                </a:lnTo>
                <a:lnTo>
                  <a:pt x="19051" y="952995"/>
                </a:lnTo>
                <a:lnTo>
                  <a:pt x="26466" y="951498"/>
                </a:lnTo>
                <a:lnTo>
                  <a:pt x="32521" y="947415"/>
                </a:lnTo>
                <a:lnTo>
                  <a:pt x="36604" y="941360"/>
                </a:lnTo>
                <a:lnTo>
                  <a:pt x="38101" y="933907"/>
                </a:lnTo>
                <a:lnTo>
                  <a:pt x="36604" y="926491"/>
                </a:lnTo>
                <a:lnTo>
                  <a:pt x="32521" y="920436"/>
                </a:lnTo>
                <a:lnTo>
                  <a:pt x="26466" y="916354"/>
                </a:lnTo>
                <a:lnTo>
                  <a:pt x="19051" y="914857"/>
                </a:lnTo>
                <a:close/>
              </a:path>
              <a:path w="38100" h="4765040">
                <a:moveTo>
                  <a:pt x="19051" y="991095"/>
                </a:moveTo>
                <a:lnTo>
                  <a:pt x="11635" y="992592"/>
                </a:lnTo>
                <a:lnTo>
                  <a:pt x="5580" y="996674"/>
                </a:lnTo>
                <a:lnTo>
                  <a:pt x="1498" y="1002729"/>
                </a:lnTo>
                <a:lnTo>
                  <a:pt x="1" y="1010183"/>
                </a:lnTo>
                <a:lnTo>
                  <a:pt x="1498" y="1017598"/>
                </a:lnTo>
                <a:lnTo>
                  <a:pt x="5580" y="1023653"/>
                </a:lnTo>
                <a:lnTo>
                  <a:pt x="11635" y="1027736"/>
                </a:lnTo>
                <a:lnTo>
                  <a:pt x="19051" y="1029233"/>
                </a:lnTo>
                <a:lnTo>
                  <a:pt x="26466" y="1027736"/>
                </a:lnTo>
                <a:lnTo>
                  <a:pt x="32521" y="1023653"/>
                </a:lnTo>
                <a:lnTo>
                  <a:pt x="36604" y="1017598"/>
                </a:lnTo>
                <a:lnTo>
                  <a:pt x="38101" y="1010145"/>
                </a:lnTo>
                <a:lnTo>
                  <a:pt x="36604" y="1002729"/>
                </a:lnTo>
                <a:lnTo>
                  <a:pt x="32521" y="996674"/>
                </a:lnTo>
                <a:lnTo>
                  <a:pt x="26466" y="992592"/>
                </a:lnTo>
                <a:lnTo>
                  <a:pt x="19051" y="991095"/>
                </a:lnTo>
                <a:close/>
              </a:path>
              <a:path w="38100" h="4765040">
                <a:moveTo>
                  <a:pt x="19051" y="1067333"/>
                </a:moveTo>
                <a:lnTo>
                  <a:pt x="11635" y="1068830"/>
                </a:lnTo>
                <a:lnTo>
                  <a:pt x="5580" y="1072912"/>
                </a:lnTo>
                <a:lnTo>
                  <a:pt x="1498" y="1078967"/>
                </a:lnTo>
                <a:lnTo>
                  <a:pt x="1" y="1086421"/>
                </a:lnTo>
                <a:lnTo>
                  <a:pt x="1498" y="1093836"/>
                </a:lnTo>
                <a:lnTo>
                  <a:pt x="5580" y="1099891"/>
                </a:lnTo>
                <a:lnTo>
                  <a:pt x="11635" y="1103974"/>
                </a:lnTo>
                <a:lnTo>
                  <a:pt x="19051" y="1105471"/>
                </a:lnTo>
                <a:lnTo>
                  <a:pt x="26466" y="1103974"/>
                </a:lnTo>
                <a:lnTo>
                  <a:pt x="32521" y="1099891"/>
                </a:lnTo>
                <a:lnTo>
                  <a:pt x="36604" y="1093836"/>
                </a:lnTo>
                <a:lnTo>
                  <a:pt x="38101" y="1086383"/>
                </a:lnTo>
                <a:lnTo>
                  <a:pt x="36604" y="1078967"/>
                </a:lnTo>
                <a:lnTo>
                  <a:pt x="32521" y="1072912"/>
                </a:lnTo>
                <a:lnTo>
                  <a:pt x="26466" y="1068830"/>
                </a:lnTo>
                <a:lnTo>
                  <a:pt x="19051" y="1067333"/>
                </a:lnTo>
                <a:close/>
              </a:path>
              <a:path w="38100" h="4765040">
                <a:moveTo>
                  <a:pt x="19051" y="1143571"/>
                </a:moveTo>
                <a:lnTo>
                  <a:pt x="11635" y="1145068"/>
                </a:lnTo>
                <a:lnTo>
                  <a:pt x="5580" y="1149151"/>
                </a:lnTo>
                <a:lnTo>
                  <a:pt x="1498" y="1155206"/>
                </a:lnTo>
                <a:lnTo>
                  <a:pt x="1" y="1162659"/>
                </a:lnTo>
                <a:lnTo>
                  <a:pt x="1498" y="1170074"/>
                </a:lnTo>
                <a:lnTo>
                  <a:pt x="5580" y="1176129"/>
                </a:lnTo>
                <a:lnTo>
                  <a:pt x="11635" y="1180212"/>
                </a:lnTo>
                <a:lnTo>
                  <a:pt x="19051" y="1181709"/>
                </a:lnTo>
                <a:lnTo>
                  <a:pt x="26466" y="1180212"/>
                </a:lnTo>
                <a:lnTo>
                  <a:pt x="32521" y="1176129"/>
                </a:lnTo>
                <a:lnTo>
                  <a:pt x="36604" y="1170074"/>
                </a:lnTo>
                <a:lnTo>
                  <a:pt x="38101" y="1162621"/>
                </a:lnTo>
                <a:lnTo>
                  <a:pt x="36604" y="1155206"/>
                </a:lnTo>
                <a:lnTo>
                  <a:pt x="32521" y="1149151"/>
                </a:lnTo>
                <a:lnTo>
                  <a:pt x="26466" y="1145068"/>
                </a:lnTo>
                <a:lnTo>
                  <a:pt x="19051" y="1143571"/>
                </a:lnTo>
                <a:close/>
              </a:path>
              <a:path w="38100" h="4765040">
                <a:moveTo>
                  <a:pt x="19051" y="1219809"/>
                </a:moveTo>
                <a:lnTo>
                  <a:pt x="11635" y="1221306"/>
                </a:lnTo>
                <a:lnTo>
                  <a:pt x="5580" y="1225389"/>
                </a:lnTo>
                <a:lnTo>
                  <a:pt x="1498" y="1231444"/>
                </a:lnTo>
                <a:lnTo>
                  <a:pt x="1" y="1238897"/>
                </a:lnTo>
                <a:lnTo>
                  <a:pt x="1498" y="1246312"/>
                </a:lnTo>
                <a:lnTo>
                  <a:pt x="5580" y="1252367"/>
                </a:lnTo>
                <a:lnTo>
                  <a:pt x="11635" y="1256450"/>
                </a:lnTo>
                <a:lnTo>
                  <a:pt x="19051" y="1257947"/>
                </a:lnTo>
                <a:lnTo>
                  <a:pt x="26466" y="1256450"/>
                </a:lnTo>
                <a:lnTo>
                  <a:pt x="32521" y="1252367"/>
                </a:lnTo>
                <a:lnTo>
                  <a:pt x="36604" y="1246312"/>
                </a:lnTo>
                <a:lnTo>
                  <a:pt x="38101" y="1238859"/>
                </a:lnTo>
                <a:lnTo>
                  <a:pt x="36604" y="1231444"/>
                </a:lnTo>
                <a:lnTo>
                  <a:pt x="32521" y="1225389"/>
                </a:lnTo>
                <a:lnTo>
                  <a:pt x="26466" y="1221306"/>
                </a:lnTo>
                <a:lnTo>
                  <a:pt x="19051" y="1219809"/>
                </a:lnTo>
                <a:close/>
              </a:path>
              <a:path w="38100" h="4765040">
                <a:moveTo>
                  <a:pt x="19051" y="1296047"/>
                </a:moveTo>
                <a:lnTo>
                  <a:pt x="11635" y="1297544"/>
                </a:lnTo>
                <a:lnTo>
                  <a:pt x="5580" y="1301627"/>
                </a:lnTo>
                <a:lnTo>
                  <a:pt x="1498" y="1307682"/>
                </a:lnTo>
                <a:lnTo>
                  <a:pt x="1" y="1315135"/>
                </a:lnTo>
                <a:lnTo>
                  <a:pt x="1498" y="1322550"/>
                </a:lnTo>
                <a:lnTo>
                  <a:pt x="5580" y="1328606"/>
                </a:lnTo>
                <a:lnTo>
                  <a:pt x="11635" y="1332688"/>
                </a:lnTo>
                <a:lnTo>
                  <a:pt x="19051" y="1334185"/>
                </a:lnTo>
                <a:lnTo>
                  <a:pt x="26466" y="1332688"/>
                </a:lnTo>
                <a:lnTo>
                  <a:pt x="32521" y="1328606"/>
                </a:lnTo>
                <a:lnTo>
                  <a:pt x="36604" y="1322550"/>
                </a:lnTo>
                <a:lnTo>
                  <a:pt x="38101" y="1315097"/>
                </a:lnTo>
                <a:lnTo>
                  <a:pt x="36604" y="1307682"/>
                </a:lnTo>
                <a:lnTo>
                  <a:pt x="32521" y="1301627"/>
                </a:lnTo>
                <a:lnTo>
                  <a:pt x="26466" y="1297544"/>
                </a:lnTo>
                <a:lnTo>
                  <a:pt x="19051" y="1296047"/>
                </a:lnTo>
                <a:close/>
              </a:path>
              <a:path w="38100" h="4765040">
                <a:moveTo>
                  <a:pt x="19051" y="1372285"/>
                </a:moveTo>
                <a:lnTo>
                  <a:pt x="11635" y="1373782"/>
                </a:lnTo>
                <a:lnTo>
                  <a:pt x="5580" y="1377865"/>
                </a:lnTo>
                <a:lnTo>
                  <a:pt x="1498" y="1383920"/>
                </a:lnTo>
                <a:lnTo>
                  <a:pt x="1" y="1391373"/>
                </a:lnTo>
                <a:lnTo>
                  <a:pt x="1498" y="1398788"/>
                </a:lnTo>
                <a:lnTo>
                  <a:pt x="5580" y="1404844"/>
                </a:lnTo>
                <a:lnTo>
                  <a:pt x="11635" y="1408926"/>
                </a:lnTo>
                <a:lnTo>
                  <a:pt x="19051" y="1410423"/>
                </a:lnTo>
                <a:lnTo>
                  <a:pt x="26466" y="1408926"/>
                </a:lnTo>
                <a:lnTo>
                  <a:pt x="32521" y="1404844"/>
                </a:lnTo>
                <a:lnTo>
                  <a:pt x="36604" y="1398788"/>
                </a:lnTo>
                <a:lnTo>
                  <a:pt x="38101" y="1391335"/>
                </a:lnTo>
                <a:lnTo>
                  <a:pt x="36604" y="1383920"/>
                </a:lnTo>
                <a:lnTo>
                  <a:pt x="32521" y="1377865"/>
                </a:lnTo>
                <a:lnTo>
                  <a:pt x="26466" y="1373782"/>
                </a:lnTo>
                <a:lnTo>
                  <a:pt x="19051" y="1372285"/>
                </a:lnTo>
                <a:close/>
              </a:path>
              <a:path w="38100" h="4765040">
                <a:moveTo>
                  <a:pt x="19051" y="1448523"/>
                </a:moveTo>
                <a:lnTo>
                  <a:pt x="11635" y="1450020"/>
                </a:lnTo>
                <a:lnTo>
                  <a:pt x="5580" y="1454103"/>
                </a:lnTo>
                <a:lnTo>
                  <a:pt x="1498" y="1460158"/>
                </a:lnTo>
                <a:lnTo>
                  <a:pt x="1" y="1467612"/>
                </a:lnTo>
                <a:lnTo>
                  <a:pt x="1498" y="1475026"/>
                </a:lnTo>
                <a:lnTo>
                  <a:pt x="5580" y="1481082"/>
                </a:lnTo>
                <a:lnTo>
                  <a:pt x="11635" y="1485164"/>
                </a:lnTo>
                <a:lnTo>
                  <a:pt x="19051" y="1486662"/>
                </a:lnTo>
                <a:lnTo>
                  <a:pt x="26466" y="1485164"/>
                </a:lnTo>
                <a:lnTo>
                  <a:pt x="32521" y="1481082"/>
                </a:lnTo>
                <a:lnTo>
                  <a:pt x="36604" y="1475026"/>
                </a:lnTo>
                <a:lnTo>
                  <a:pt x="38101" y="1467573"/>
                </a:lnTo>
                <a:lnTo>
                  <a:pt x="36604" y="1460158"/>
                </a:lnTo>
                <a:lnTo>
                  <a:pt x="32521" y="1454103"/>
                </a:lnTo>
                <a:lnTo>
                  <a:pt x="26466" y="1450020"/>
                </a:lnTo>
                <a:lnTo>
                  <a:pt x="19051" y="1448523"/>
                </a:lnTo>
                <a:close/>
              </a:path>
              <a:path w="38100" h="4765040">
                <a:moveTo>
                  <a:pt x="19051" y="1524762"/>
                </a:moveTo>
                <a:lnTo>
                  <a:pt x="11635" y="1526259"/>
                </a:lnTo>
                <a:lnTo>
                  <a:pt x="5580" y="1530341"/>
                </a:lnTo>
                <a:lnTo>
                  <a:pt x="1498" y="1536397"/>
                </a:lnTo>
                <a:lnTo>
                  <a:pt x="1" y="1543850"/>
                </a:lnTo>
                <a:lnTo>
                  <a:pt x="1498" y="1551265"/>
                </a:lnTo>
                <a:lnTo>
                  <a:pt x="5580" y="1557320"/>
                </a:lnTo>
                <a:lnTo>
                  <a:pt x="11635" y="1561403"/>
                </a:lnTo>
                <a:lnTo>
                  <a:pt x="19051" y="1562900"/>
                </a:lnTo>
                <a:lnTo>
                  <a:pt x="26466" y="1561403"/>
                </a:lnTo>
                <a:lnTo>
                  <a:pt x="32521" y="1557320"/>
                </a:lnTo>
                <a:lnTo>
                  <a:pt x="36604" y="1551265"/>
                </a:lnTo>
                <a:lnTo>
                  <a:pt x="38101" y="1543812"/>
                </a:lnTo>
                <a:lnTo>
                  <a:pt x="36604" y="1536397"/>
                </a:lnTo>
                <a:lnTo>
                  <a:pt x="32521" y="1530341"/>
                </a:lnTo>
                <a:lnTo>
                  <a:pt x="26466" y="1526259"/>
                </a:lnTo>
                <a:lnTo>
                  <a:pt x="19051" y="1524762"/>
                </a:lnTo>
                <a:close/>
              </a:path>
              <a:path w="38100" h="4765040">
                <a:moveTo>
                  <a:pt x="19051" y="1601000"/>
                </a:moveTo>
                <a:lnTo>
                  <a:pt x="11635" y="1602497"/>
                </a:lnTo>
                <a:lnTo>
                  <a:pt x="5580" y="1606579"/>
                </a:lnTo>
                <a:lnTo>
                  <a:pt x="1498" y="1612635"/>
                </a:lnTo>
                <a:lnTo>
                  <a:pt x="1" y="1620088"/>
                </a:lnTo>
                <a:lnTo>
                  <a:pt x="1498" y="1627503"/>
                </a:lnTo>
                <a:lnTo>
                  <a:pt x="5580" y="1633558"/>
                </a:lnTo>
                <a:lnTo>
                  <a:pt x="11635" y="1637641"/>
                </a:lnTo>
                <a:lnTo>
                  <a:pt x="19051" y="1639138"/>
                </a:lnTo>
                <a:lnTo>
                  <a:pt x="26466" y="1637641"/>
                </a:lnTo>
                <a:lnTo>
                  <a:pt x="32521" y="1633558"/>
                </a:lnTo>
                <a:lnTo>
                  <a:pt x="36604" y="1627503"/>
                </a:lnTo>
                <a:lnTo>
                  <a:pt x="38101" y="1620050"/>
                </a:lnTo>
                <a:lnTo>
                  <a:pt x="36604" y="1612635"/>
                </a:lnTo>
                <a:lnTo>
                  <a:pt x="32521" y="1606579"/>
                </a:lnTo>
                <a:lnTo>
                  <a:pt x="26466" y="1602497"/>
                </a:lnTo>
                <a:lnTo>
                  <a:pt x="19051" y="1601000"/>
                </a:lnTo>
                <a:close/>
              </a:path>
              <a:path w="38100" h="4765040">
                <a:moveTo>
                  <a:pt x="19051" y="1677238"/>
                </a:moveTo>
                <a:lnTo>
                  <a:pt x="11635" y="1678735"/>
                </a:lnTo>
                <a:lnTo>
                  <a:pt x="5580" y="1682817"/>
                </a:lnTo>
                <a:lnTo>
                  <a:pt x="1498" y="1688873"/>
                </a:lnTo>
                <a:lnTo>
                  <a:pt x="1" y="1696326"/>
                </a:lnTo>
                <a:lnTo>
                  <a:pt x="1498" y="1703741"/>
                </a:lnTo>
                <a:lnTo>
                  <a:pt x="5580" y="1709796"/>
                </a:lnTo>
                <a:lnTo>
                  <a:pt x="11635" y="1713879"/>
                </a:lnTo>
                <a:lnTo>
                  <a:pt x="19051" y="1715376"/>
                </a:lnTo>
                <a:lnTo>
                  <a:pt x="26466" y="1713879"/>
                </a:lnTo>
                <a:lnTo>
                  <a:pt x="32521" y="1709796"/>
                </a:lnTo>
                <a:lnTo>
                  <a:pt x="36604" y="1703741"/>
                </a:lnTo>
                <a:lnTo>
                  <a:pt x="38101" y="1696288"/>
                </a:lnTo>
                <a:lnTo>
                  <a:pt x="36604" y="1688873"/>
                </a:lnTo>
                <a:lnTo>
                  <a:pt x="32521" y="1682817"/>
                </a:lnTo>
                <a:lnTo>
                  <a:pt x="26466" y="1678735"/>
                </a:lnTo>
                <a:lnTo>
                  <a:pt x="19051" y="1677238"/>
                </a:lnTo>
                <a:close/>
              </a:path>
              <a:path w="38100" h="4765040">
                <a:moveTo>
                  <a:pt x="19051" y="1753476"/>
                </a:moveTo>
                <a:lnTo>
                  <a:pt x="11635" y="1754973"/>
                </a:lnTo>
                <a:lnTo>
                  <a:pt x="5580" y="1759056"/>
                </a:lnTo>
                <a:lnTo>
                  <a:pt x="1498" y="1765111"/>
                </a:lnTo>
                <a:lnTo>
                  <a:pt x="1" y="1772564"/>
                </a:lnTo>
                <a:lnTo>
                  <a:pt x="1498" y="1779979"/>
                </a:lnTo>
                <a:lnTo>
                  <a:pt x="5580" y="1786034"/>
                </a:lnTo>
                <a:lnTo>
                  <a:pt x="11635" y="1790117"/>
                </a:lnTo>
                <a:lnTo>
                  <a:pt x="19051" y="1791614"/>
                </a:lnTo>
                <a:lnTo>
                  <a:pt x="26466" y="1790117"/>
                </a:lnTo>
                <a:lnTo>
                  <a:pt x="32521" y="1786034"/>
                </a:lnTo>
                <a:lnTo>
                  <a:pt x="36604" y="1779979"/>
                </a:lnTo>
                <a:lnTo>
                  <a:pt x="38101" y="1772526"/>
                </a:lnTo>
                <a:lnTo>
                  <a:pt x="36604" y="1765111"/>
                </a:lnTo>
                <a:lnTo>
                  <a:pt x="32521" y="1759056"/>
                </a:lnTo>
                <a:lnTo>
                  <a:pt x="26466" y="1754973"/>
                </a:lnTo>
                <a:lnTo>
                  <a:pt x="19051" y="1753476"/>
                </a:lnTo>
                <a:close/>
              </a:path>
              <a:path w="38100" h="4765040">
                <a:moveTo>
                  <a:pt x="19051" y="1829714"/>
                </a:moveTo>
                <a:lnTo>
                  <a:pt x="11635" y="1831211"/>
                </a:lnTo>
                <a:lnTo>
                  <a:pt x="5580" y="1835293"/>
                </a:lnTo>
                <a:lnTo>
                  <a:pt x="1498" y="1841348"/>
                </a:lnTo>
                <a:lnTo>
                  <a:pt x="1" y="1848802"/>
                </a:lnTo>
                <a:lnTo>
                  <a:pt x="1498" y="1856217"/>
                </a:lnTo>
                <a:lnTo>
                  <a:pt x="5580" y="1862272"/>
                </a:lnTo>
                <a:lnTo>
                  <a:pt x="11635" y="1866355"/>
                </a:lnTo>
                <a:lnTo>
                  <a:pt x="19051" y="1867852"/>
                </a:lnTo>
                <a:lnTo>
                  <a:pt x="26466" y="1866355"/>
                </a:lnTo>
                <a:lnTo>
                  <a:pt x="32521" y="1862272"/>
                </a:lnTo>
                <a:lnTo>
                  <a:pt x="36604" y="1856217"/>
                </a:lnTo>
                <a:lnTo>
                  <a:pt x="38101" y="1848764"/>
                </a:lnTo>
                <a:lnTo>
                  <a:pt x="36604" y="1841348"/>
                </a:lnTo>
                <a:lnTo>
                  <a:pt x="32521" y="1835293"/>
                </a:lnTo>
                <a:lnTo>
                  <a:pt x="26466" y="1831211"/>
                </a:lnTo>
                <a:lnTo>
                  <a:pt x="19051" y="1829714"/>
                </a:lnTo>
                <a:close/>
              </a:path>
              <a:path w="38100" h="4765040">
                <a:moveTo>
                  <a:pt x="19051" y="1905952"/>
                </a:moveTo>
                <a:lnTo>
                  <a:pt x="11635" y="1907449"/>
                </a:lnTo>
                <a:lnTo>
                  <a:pt x="5580" y="1911531"/>
                </a:lnTo>
                <a:lnTo>
                  <a:pt x="1498" y="1917586"/>
                </a:lnTo>
                <a:lnTo>
                  <a:pt x="1" y="1925040"/>
                </a:lnTo>
                <a:lnTo>
                  <a:pt x="1498" y="1932455"/>
                </a:lnTo>
                <a:lnTo>
                  <a:pt x="5580" y="1938510"/>
                </a:lnTo>
                <a:lnTo>
                  <a:pt x="11635" y="1942593"/>
                </a:lnTo>
                <a:lnTo>
                  <a:pt x="19051" y="1944090"/>
                </a:lnTo>
                <a:lnTo>
                  <a:pt x="26466" y="1942593"/>
                </a:lnTo>
                <a:lnTo>
                  <a:pt x="32521" y="1938510"/>
                </a:lnTo>
                <a:lnTo>
                  <a:pt x="36604" y="1932455"/>
                </a:lnTo>
                <a:lnTo>
                  <a:pt x="38101" y="1925002"/>
                </a:lnTo>
                <a:lnTo>
                  <a:pt x="36604" y="1917586"/>
                </a:lnTo>
                <a:lnTo>
                  <a:pt x="32521" y="1911531"/>
                </a:lnTo>
                <a:lnTo>
                  <a:pt x="26466" y="1907449"/>
                </a:lnTo>
                <a:lnTo>
                  <a:pt x="19051" y="1905952"/>
                </a:lnTo>
                <a:close/>
              </a:path>
              <a:path w="38100" h="4765040">
                <a:moveTo>
                  <a:pt x="19051" y="1982190"/>
                </a:moveTo>
                <a:lnTo>
                  <a:pt x="11636" y="1983687"/>
                </a:lnTo>
                <a:lnTo>
                  <a:pt x="5581" y="1987769"/>
                </a:lnTo>
                <a:lnTo>
                  <a:pt x="1498" y="1993825"/>
                </a:lnTo>
                <a:lnTo>
                  <a:pt x="1" y="2001278"/>
                </a:lnTo>
                <a:lnTo>
                  <a:pt x="1498" y="2008693"/>
                </a:lnTo>
                <a:lnTo>
                  <a:pt x="5581" y="2014748"/>
                </a:lnTo>
                <a:lnTo>
                  <a:pt x="11636" y="2018831"/>
                </a:lnTo>
                <a:lnTo>
                  <a:pt x="19051" y="2020328"/>
                </a:lnTo>
                <a:lnTo>
                  <a:pt x="26466" y="2018831"/>
                </a:lnTo>
                <a:lnTo>
                  <a:pt x="32521" y="2014748"/>
                </a:lnTo>
                <a:lnTo>
                  <a:pt x="36604" y="2008693"/>
                </a:lnTo>
                <a:lnTo>
                  <a:pt x="38101" y="2001240"/>
                </a:lnTo>
                <a:lnTo>
                  <a:pt x="36604" y="1993825"/>
                </a:lnTo>
                <a:lnTo>
                  <a:pt x="32521" y="1987769"/>
                </a:lnTo>
                <a:lnTo>
                  <a:pt x="26466" y="1983687"/>
                </a:lnTo>
                <a:lnTo>
                  <a:pt x="19051" y="1982190"/>
                </a:lnTo>
                <a:close/>
              </a:path>
              <a:path w="38100" h="4765040">
                <a:moveTo>
                  <a:pt x="19051" y="2058427"/>
                </a:moveTo>
                <a:lnTo>
                  <a:pt x="11636" y="2059924"/>
                </a:lnTo>
                <a:lnTo>
                  <a:pt x="5581" y="2064007"/>
                </a:lnTo>
                <a:lnTo>
                  <a:pt x="1498" y="2070062"/>
                </a:lnTo>
                <a:lnTo>
                  <a:pt x="1" y="2077516"/>
                </a:lnTo>
                <a:lnTo>
                  <a:pt x="1498" y="2084931"/>
                </a:lnTo>
                <a:lnTo>
                  <a:pt x="5581" y="2090987"/>
                </a:lnTo>
                <a:lnTo>
                  <a:pt x="11636" y="2095069"/>
                </a:lnTo>
                <a:lnTo>
                  <a:pt x="19051" y="2096566"/>
                </a:lnTo>
                <a:lnTo>
                  <a:pt x="26466" y="2095069"/>
                </a:lnTo>
                <a:lnTo>
                  <a:pt x="32521" y="2090987"/>
                </a:lnTo>
                <a:lnTo>
                  <a:pt x="36604" y="2084931"/>
                </a:lnTo>
                <a:lnTo>
                  <a:pt x="38101" y="2077477"/>
                </a:lnTo>
                <a:lnTo>
                  <a:pt x="36604" y="2070062"/>
                </a:lnTo>
                <a:lnTo>
                  <a:pt x="32521" y="2064007"/>
                </a:lnTo>
                <a:lnTo>
                  <a:pt x="26466" y="2059924"/>
                </a:lnTo>
                <a:lnTo>
                  <a:pt x="19051" y="2058427"/>
                </a:lnTo>
                <a:close/>
              </a:path>
              <a:path w="38100" h="4765040">
                <a:moveTo>
                  <a:pt x="19051" y="2134665"/>
                </a:moveTo>
                <a:lnTo>
                  <a:pt x="11636" y="2136162"/>
                </a:lnTo>
                <a:lnTo>
                  <a:pt x="5581" y="2140245"/>
                </a:lnTo>
                <a:lnTo>
                  <a:pt x="1498" y="2146300"/>
                </a:lnTo>
                <a:lnTo>
                  <a:pt x="1" y="2153753"/>
                </a:lnTo>
                <a:lnTo>
                  <a:pt x="1498" y="2161169"/>
                </a:lnTo>
                <a:lnTo>
                  <a:pt x="5581" y="2167224"/>
                </a:lnTo>
                <a:lnTo>
                  <a:pt x="11636" y="2171306"/>
                </a:lnTo>
                <a:lnTo>
                  <a:pt x="19051" y="2172803"/>
                </a:lnTo>
                <a:lnTo>
                  <a:pt x="26466" y="2171306"/>
                </a:lnTo>
                <a:lnTo>
                  <a:pt x="32521" y="2167224"/>
                </a:lnTo>
                <a:lnTo>
                  <a:pt x="36604" y="2161169"/>
                </a:lnTo>
                <a:lnTo>
                  <a:pt x="38101" y="2153715"/>
                </a:lnTo>
                <a:lnTo>
                  <a:pt x="36604" y="2146300"/>
                </a:lnTo>
                <a:lnTo>
                  <a:pt x="32521" y="2140245"/>
                </a:lnTo>
                <a:lnTo>
                  <a:pt x="26466" y="2136162"/>
                </a:lnTo>
                <a:lnTo>
                  <a:pt x="19051" y="2134665"/>
                </a:lnTo>
                <a:close/>
              </a:path>
              <a:path w="38100" h="4765040">
                <a:moveTo>
                  <a:pt x="19051" y="2210903"/>
                </a:moveTo>
                <a:lnTo>
                  <a:pt x="11636" y="2212400"/>
                </a:lnTo>
                <a:lnTo>
                  <a:pt x="5581" y="2216483"/>
                </a:lnTo>
                <a:lnTo>
                  <a:pt x="1498" y="2222538"/>
                </a:lnTo>
                <a:lnTo>
                  <a:pt x="1" y="2229991"/>
                </a:lnTo>
                <a:lnTo>
                  <a:pt x="1498" y="2237406"/>
                </a:lnTo>
                <a:lnTo>
                  <a:pt x="5581" y="2243461"/>
                </a:lnTo>
                <a:lnTo>
                  <a:pt x="11636" y="2247544"/>
                </a:lnTo>
                <a:lnTo>
                  <a:pt x="19051" y="2249041"/>
                </a:lnTo>
                <a:lnTo>
                  <a:pt x="26466" y="2247544"/>
                </a:lnTo>
                <a:lnTo>
                  <a:pt x="32521" y="2243461"/>
                </a:lnTo>
                <a:lnTo>
                  <a:pt x="36604" y="2237406"/>
                </a:lnTo>
                <a:lnTo>
                  <a:pt x="38101" y="2229953"/>
                </a:lnTo>
                <a:lnTo>
                  <a:pt x="36604" y="2222538"/>
                </a:lnTo>
                <a:lnTo>
                  <a:pt x="32521" y="2216483"/>
                </a:lnTo>
                <a:lnTo>
                  <a:pt x="26466" y="2212400"/>
                </a:lnTo>
                <a:lnTo>
                  <a:pt x="19051" y="2210903"/>
                </a:lnTo>
                <a:close/>
              </a:path>
              <a:path w="38100" h="4765040">
                <a:moveTo>
                  <a:pt x="19051" y="2287141"/>
                </a:moveTo>
                <a:lnTo>
                  <a:pt x="11636" y="2288638"/>
                </a:lnTo>
                <a:lnTo>
                  <a:pt x="5581" y="2292721"/>
                </a:lnTo>
                <a:lnTo>
                  <a:pt x="1498" y="2298776"/>
                </a:lnTo>
                <a:lnTo>
                  <a:pt x="1" y="2306229"/>
                </a:lnTo>
                <a:lnTo>
                  <a:pt x="1498" y="2313644"/>
                </a:lnTo>
                <a:lnTo>
                  <a:pt x="5581" y="2319700"/>
                </a:lnTo>
                <a:lnTo>
                  <a:pt x="11636" y="2323782"/>
                </a:lnTo>
                <a:lnTo>
                  <a:pt x="19051" y="2325279"/>
                </a:lnTo>
                <a:lnTo>
                  <a:pt x="26466" y="2323782"/>
                </a:lnTo>
                <a:lnTo>
                  <a:pt x="32521" y="2319700"/>
                </a:lnTo>
                <a:lnTo>
                  <a:pt x="36604" y="2313644"/>
                </a:lnTo>
                <a:lnTo>
                  <a:pt x="38101" y="2306191"/>
                </a:lnTo>
                <a:lnTo>
                  <a:pt x="36604" y="2298776"/>
                </a:lnTo>
                <a:lnTo>
                  <a:pt x="32521" y="2292721"/>
                </a:lnTo>
                <a:lnTo>
                  <a:pt x="26466" y="2288638"/>
                </a:lnTo>
                <a:lnTo>
                  <a:pt x="19051" y="2287141"/>
                </a:lnTo>
                <a:close/>
              </a:path>
              <a:path w="38100" h="4765040">
                <a:moveTo>
                  <a:pt x="19051" y="2363379"/>
                </a:moveTo>
                <a:lnTo>
                  <a:pt x="11636" y="2364876"/>
                </a:lnTo>
                <a:lnTo>
                  <a:pt x="5581" y="2368959"/>
                </a:lnTo>
                <a:lnTo>
                  <a:pt x="1498" y="2375014"/>
                </a:lnTo>
                <a:lnTo>
                  <a:pt x="1" y="2382467"/>
                </a:lnTo>
                <a:lnTo>
                  <a:pt x="1498" y="2389882"/>
                </a:lnTo>
                <a:lnTo>
                  <a:pt x="5581" y="2395938"/>
                </a:lnTo>
                <a:lnTo>
                  <a:pt x="11636" y="2400020"/>
                </a:lnTo>
                <a:lnTo>
                  <a:pt x="19051" y="2401517"/>
                </a:lnTo>
                <a:lnTo>
                  <a:pt x="26466" y="2400020"/>
                </a:lnTo>
                <a:lnTo>
                  <a:pt x="32521" y="2395938"/>
                </a:lnTo>
                <a:lnTo>
                  <a:pt x="36604" y="2389882"/>
                </a:lnTo>
                <a:lnTo>
                  <a:pt x="38101" y="2382429"/>
                </a:lnTo>
                <a:lnTo>
                  <a:pt x="36604" y="2375014"/>
                </a:lnTo>
                <a:lnTo>
                  <a:pt x="32521" y="2368959"/>
                </a:lnTo>
                <a:lnTo>
                  <a:pt x="26466" y="2364876"/>
                </a:lnTo>
                <a:lnTo>
                  <a:pt x="19051" y="2363379"/>
                </a:lnTo>
                <a:close/>
              </a:path>
              <a:path w="38100" h="4765040">
                <a:moveTo>
                  <a:pt x="19051" y="2439617"/>
                </a:moveTo>
                <a:lnTo>
                  <a:pt x="11636" y="2441115"/>
                </a:lnTo>
                <a:lnTo>
                  <a:pt x="5581" y="2445197"/>
                </a:lnTo>
                <a:lnTo>
                  <a:pt x="1498" y="2451252"/>
                </a:lnTo>
                <a:lnTo>
                  <a:pt x="1" y="2458706"/>
                </a:lnTo>
                <a:lnTo>
                  <a:pt x="1498" y="2466121"/>
                </a:lnTo>
                <a:lnTo>
                  <a:pt x="5581" y="2472176"/>
                </a:lnTo>
                <a:lnTo>
                  <a:pt x="11636" y="2476258"/>
                </a:lnTo>
                <a:lnTo>
                  <a:pt x="19051" y="2477756"/>
                </a:lnTo>
                <a:lnTo>
                  <a:pt x="26466" y="2476258"/>
                </a:lnTo>
                <a:lnTo>
                  <a:pt x="32521" y="2472176"/>
                </a:lnTo>
                <a:lnTo>
                  <a:pt x="36604" y="2466121"/>
                </a:lnTo>
                <a:lnTo>
                  <a:pt x="38101" y="2458667"/>
                </a:lnTo>
                <a:lnTo>
                  <a:pt x="36604" y="2451252"/>
                </a:lnTo>
                <a:lnTo>
                  <a:pt x="32521" y="2445197"/>
                </a:lnTo>
                <a:lnTo>
                  <a:pt x="26466" y="2441115"/>
                </a:lnTo>
                <a:lnTo>
                  <a:pt x="19051" y="2439617"/>
                </a:lnTo>
                <a:close/>
              </a:path>
              <a:path w="38100" h="4765040">
                <a:moveTo>
                  <a:pt x="19051" y="2515856"/>
                </a:moveTo>
                <a:lnTo>
                  <a:pt x="11636" y="2517353"/>
                </a:lnTo>
                <a:lnTo>
                  <a:pt x="5581" y="2521435"/>
                </a:lnTo>
                <a:lnTo>
                  <a:pt x="1498" y="2527491"/>
                </a:lnTo>
                <a:lnTo>
                  <a:pt x="1" y="2534944"/>
                </a:lnTo>
                <a:lnTo>
                  <a:pt x="1498" y="2542359"/>
                </a:lnTo>
                <a:lnTo>
                  <a:pt x="5581" y="2548414"/>
                </a:lnTo>
                <a:lnTo>
                  <a:pt x="11636" y="2552497"/>
                </a:lnTo>
                <a:lnTo>
                  <a:pt x="19051" y="2553994"/>
                </a:lnTo>
                <a:lnTo>
                  <a:pt x="26466" y="2552497"/>
                </a:lnTo>
                <a:lnTo>
                  <a:pt x="32521" y="2548414"/>
                </a:lnTo>
                <a:lnTo>
                  <a:pt x="36604" y="2542359"/>
                </a:lnTo>
                <a:lnTo>
                  <a:pt x="38101" y="2534906"/>
                </a:lnTo>
                <a:lnTo>
                  <a:pt x="36604" y="2527491"/>
                </a:lnTo>
                <a:lnTo>
                  <a:pt x="32521" y="2521435"/>
                </a:lnTo>
                <a:lnTo>
                  <a:pt x="26466" y="2517353"/>
                </a:lnTo>
                <a:lnTo>
                  <a:pt x="19051" y="2515856"/>
                </a:lnTo>
                <a:close/>
              </a:path>
              <a:path w="38100" h="4765040">
                <a:moveTo>
                  <a:pt x="19051" y="2592094"/>
                </a:moveTo>
                <a:lnTo>
                  <a:pt x="11636" y="2593591"/>
                </a:lnTo>
                <a:lnTo>
                  <a:pt x="5581" y="2597673"/>
                </a:lnTo>
                <a:lnTo>
                  <a:pt x="1498" y="2603729"/>
                </a:lnTo>
                <a:lnTo>
                  <a:pt x="1" y="2611182"/>
                </a:lnTo>
                <a:lnTo>
                  <a:pt x="1498" y="2618597"/>
                </a:lnTo>
                <a:lnTo>
                  <a:pt x="5581" y="2624652"/>
                </a:lnTo>
                <a:lnTo>
                  <a:pt x="11636" y="2628735"/>
                </a:lnTo>
                <a:lnTo>
                  <a:pt x="19051" y="2630232"/>
                </a:lnTo>
                <a:lnTo>
                  <a:pt x="26466" y="2628735"/>
                </a:lnTo>
                <a:lnTo>
                  <a:pt x="32521" y="2624652"/>
                </a:lnTo>
                <a:lnTo>
                  <a:pt x="36604" y="2618597"/>
                </a:lnTo>
                <a:lnTo>
                  <a:pt x="38101" y="2611144"/>
                </a:lnTo>
                <a:lnTo>
                  <a:pt x="36604" y="2603729"/>
                </a:lnTo>
                <a:lnTo>
                  <a:pt x="32521" y="2597673"/>
                </a:lnTo>
                <a:lnTo>
                  <a:pt x="26466" y="2593591"/>
                </a:lnTo>
                <a:lnTo>
                  <a:pt x="19051" y="2592094"/>
                </a:lnTo>
                <a:close/>
              </a:path>
              <a:path w="38100" h="4765040">
                <a:moveTo>
                  <a:pt x="19051" y="2668332"/>
                </a:moveTo>
                <a:lnTo>
                  <a:pt x="11636" y="2669829"/>
                </a:lnTo>
                <a:lnTo>
                  <a:pt x="5581" y="2673911"/>
                </a:lnTo>
                <a:lnTo>
                  <a:pt x="1498" y="2679967"/>
                </a:lnTo>
                <a:lnTo>
                  <a:pt x="1" y="2687420"/>
                </a:lnTo>
                <a:lnTo>
                  <a:pt x="1498" y="2694835"/>
                </a:lnTo>
                <a:lnTo>
                  <a:pt x="5581" y="2700890"/>
                </a:lnTo>
                <a:lnTo>
                  <a:pt x="11636" y="2704973"/>
                </a:lnTo>
                <a:lnTo>
                  <a:pt x="19051" y="2706470"/>
                </a:lnTo>
                <a:lnTo>
                  <a:pt x="26466" y="2704973"/>
                </a:lnTo>
                <a:lnTo>
                  <a:pt x="32521" y="2700890"/>
                </a:lnTo>
                <a:lnTo>
                  <a:pt x="36604" y="2694835"/>
                </a:lnTo>
                <a:lnTo>
                  <a:pt x="38101" y="2687382"/>
                </a:lnTo>
                <a:lnTo>
                  <a:pt x="36604" y="2679967"/>
                </a:lnTo>
                <a:lnTo>
                  <a:pt x="32521" y="2673911"/>
                </a:lnTo>
                <a:lnTo>
                  <a:pt x="26466" y="2669829"/>
                </a:lnTo>
                <a:lnTo>
                  <a:pt x="19051" y="2668332"/>
                </a:lnTo>
                <a:close/>
              </a:path>
              <a:path w="38100" h="4765040">
                <a:moveTo>
                  <a:pt x="19051" y="2744570"/>
                </a:moveTo>
                <a:lnTo>
                  <a:pt x="11636" y="2746067"/>
                </a:lnTo>
                <a:lnTo>
                  <a:pt x="5581" y="2750150"/>
                </a:lnTo>
                <a:lnTo>
                  <a:pt x="1498" y="2756205"/>
                </a:lnTo>
                <a:lnTo>
                  <a:pt x="1" y="2763658"/>
                </a:lnTo>
                <a:lnTo>
                  <a:pt x="1498" y="2771073"/>
                </a:lnTo>
                <a:lnTo>
                  <a:pt x="5581" y="2777128"/>
                </a:lnTo>
                <a:lnTo>
                  <a:pt x="11636" y="2781211"/>
                </a:lnTo>
                <a:lnTo>
                  <a:pt x="19051" y="2782708"/>
                </a:lnTo>
                <a:lnTo>
                  <a:pt x="26466" y="2781211"/>
                </a:lnTo>
                <a:lnTo>
                  <a:pt x="32521" y="2777128"/>
                </a:lnTo>
                <a:lnTo>
                  <a:pt x="36604" y="2771073"/>
                </a:lnTo>
                <a:lnTo>
                  <a:pt x="38101" y="2763620"/>
                </a:lnTo>
                <a:lnTo>
                  <a:pt x="36604" y="2756205"/>
                </a:lnTo>
                <a:lnTo>
                  <a:pt x="32521" y="2750150"/>
                </a:lnTo>
                <a:lnTo>
                  <a:pt x="26466" y="2746067"/>
                </a:lnTo>
                <a:lnTo>
                  <a:pt x="19051" y="2744570"/>
                </a:lnTo>
                <a:close/>
              </a:path>
              <a:path w="38100" h="4765040">
                <a:moveTo>
                  <a:pt x="19051" y="2820808"/>
                </a:moveTo>
                <a:lnTo>
                  <a:pt x="11636" y="2822305"/>
                </a:lnTo>
                <a:lnTo>
                  <a:pt x="5581" y="2826387"/>
                </a:lnTo>
                <a:lnTo>
                  <a:pt x="1498" y="2832442"/>
                </a:lnTo>
                <a:lnTo>
                  <a:pt x="1" y="2839896"/>
                </a:lnTo>
                <a:lnTo>
                  <a:pt x="1498" y="2847311"/>
                </a:lnTo>
                <a:lnTo>
                  <a:pt x="5581" y="2853366"/>
                </a:lnTo>
                <a:lnTo>
                  <a:pt x="11636" y="2857449"/>
                </a:lnTo>
                <a:lnTo>
                  <a:pt x="19051" y="2858946"/>
                </a:lnTo>
                <a:lnTo>
                  <a:pt x="26466" y="2857449"/>
                </a:lnTo>
                <a:lnTo>
                  <a:pt x="32521" y="2853366"/>
                </a:lnTo>
                <a:lnTo>
                  <a:pt x="36604" y="2847311"/>
                </a:lnTo>
                <a:lnTo>
                  <a:pt x="38101" y="2839858"/>
                </a:lnTo>
                <a:lnTo>
                  <a:pt x="36604" y="2832442"/>
                </a:lnTo>
                <a:lnTo>
                  <a:pt x="32521" y="2826387"/>
                </a:lnTo>
                <a:lnTo>
                  <a:pt x="26466" y="2822305"/>
                </a:lnTo>
                <a:lnTo>
                  <a:pt x="19051" y="2820808"/>
                </a:lnTo>
                <a:close/>
              </a:path>
              <a:path w="38100" h="4765040">
                <a:moveTo>
                  <a:pt x="19051" y="2897046"/>
                </a:moveTo>
                <a:lnTo>
                  <a:pt x="11636" y="2898543"/>
                </a:lnTo>
                <a:lnTo>
                  <a:pt x="5581" y="2902625"/>
                </a:lnTo>
                <a:lnTo>
                  <a:pt x="1498" y="2908681"/>
                </a:lnTo>
                <a:lnTo>
                  <a:pt x="1" y="2916134"/>
                </a:lnTo>
                <a:lnTo>
                  <a:pt x="1498" y="2923549"/>
                </a:lnTo>
                <a:lnTo>
                  <a:pt x="5581" y="2929604"/>
                </a:lnTo>
                <a:lnTo>
                  <a:pt x="11636" y="2933687"/>
                </a:lnTo>
                <a:lnTo>
                  <a:pt x="19051" y="2935184"/>
                </a:lnTo>
                <a:lnTo>
                  <a:pt x="26466" y="2933687"/>
                </a:lnTo>
                <a:lnTo>
                  <a:pt x="32521" y="2929604"/>
                </a:lnTo>
                <a:lnTo>
                  <a:pt x="36604" y="2923549"/>
                </a:lnTo>
                <a:lnTo>
                  <a:pt x="38101" y="2916096"/>
                </a:lnTo>
                <a:lnTo>
                  <a:pt x="36604" y="2908681"/>
                </a:lnTo>
                <a:lnTo>
                  <a:pt x="32521" y="2902625"/>
                </a:lnTo>
                <a:lnTo>
                  <a:pt x="26466" y="2898543"/>
                </a:lnTo>
                <a:lnTo>
                  <a:pt x="19051" y="2897046"/>
                </a:lnTo>
                <a:close/>
              </a:path>
              <a:path w="38100" h="4765040">
                <a:moveTo>
                  <a:pt x="19051" y="2973284"/>
                </a:moveTo>
                <a:lnTo>
                  <a:pt x="11636" y="2974781"/>
                </a:lnTo>
                <a:lnTo>
                  <a:pt x="5581" y="2978863"/>
                </a:lnTo>
                <a:lnTo>
                  <a:pt x="1498" y="2984919"/>
                </a:lnTo>
                <a:lnTo>
                  <a:pt x="1" y="2992371"/>
                </a:lnTo>
                <a:lnTo>
                  <a:pt x="1498" y="2999786"/>
                </a:lnTo>
                <a:lnTo>
                  <a:pt x="5581" y="3005842"/>
                </a:lnTo>
                <a:lnTo>
                  <a:pt x="11636" y="3009924"/>
                </a:lnTo>
                <a:lnTo>
                  <a:pt x="19051" y="3011421"/>
                </a:lnTo>
                <a:lnTo>
                  <a:pt x="26466" y="3009924"/>
                </a:lnTo>
                <a:lnTo>
                  <a:pt x="32521" y="3005842"/>
                </a:lnTo>
                <a:lnTo>
                  <a:pt x="36604" y="2999786"/>
                </a:lnTo>
                <a:lnTo>
                  <a:pt x="38101" y="2992334"/>
                </a:lnTo>
                <a:lnTo>
                  <a:pt x="36604" y="2984919"/>
                </a:lnTo>
                <a:lnTo>
                  <a:pt x="32521" y="2978863"/>
                </a:lnTo>
                <a:lnTo>
                  <a:pt x="26466" y="2974781"/>
                </a:lnTo>
                <a:lnTo>
                  <a:pt x="19051" y="2973284"/>
                </a:lnTo>
                <a:close/>
              </a:path>
              <a:path w="38100" h="4765040">
                <a:moveTo>
                  <a:pt x="19051" y="3049521"/>
                </a:moveTo>
                <a:lnTo>
                  <a:pt x="11636" y="3051018"/>
                </a:lnTo>
                <a:lnTo>
                  <a:pt x="5581" y="3055101"/>
                </a:lnTo>
                <a:lnTo>
                  <a:pt x="1498" y="3061156"/>
                </a:lnTo>
                <a:lnTo>
                  <a:pt x="1" y="3068609"/>
                </a:lnTo>
                <a:lnTo>
                  <a:pt x="1498" y="3076025"/>
                </a:lnTo>
                <a:lnTo>
                  <a:pt x="5581" y="3082080"/>
                </a:lnTo>
                <a:lnTo>
                  <a:pt x="11636" y="3086162"/>
                </a:lnTo>
                <a:lnTo>
                  <a:pt x="19051" y="3087659"/>
                </a:lnTo>
                <a:lnTo>
                  <a:pt x="26466" y="3086162"/>
                </a:lnTo>
                <a:lnTo>
                  <a:pt x="32521" y="3082080"/>
                </a:lnTo>
                <a:lnTo>
                  <a:pt x="36604" y="3076025"/>
                </a:lnTo>
                <a:lnTo>
                  <a:pt x="38101" y="3068571"/>
                </a:lnTo>
                <a:lnTo>
                  <a:pt x="36604" y="3061156"/>
                </a:lnTo>
                <a:lnTo>
                  <a:pt x="32521" y="3055101"/>
                </a:lnTo>
                <a:lnTo>
                  <a:pt x="26466" y="3051018"/>
                </a:lnTo>
                <a:lnTo>
                  <a:pt x="19051" y="3049521"/>
                </a:lnTo>
                <a:close/>
              </a:path>
              <a:path w="38100" h="4765040">
                <a:moveTo>
                  <a:pt x="19051" y="3125759"/>
                </a:moveTo>
                <a:lnTo>
                  <a:pt x="11636" y="3127256"/>
                </a:lnTo>
                <a:lnTo>
                  <a:pt x="5581" y="3131339"/>
                </a:lnTo>
                <a:lnTo>
                  <a:pt x="1498" y="3137394"/>
                </a:lnTo>
                <a:lnTo>
                  <a:pt x="1" y="3144847"/>
                </a:lnTo>
                <a:lnTo>
                  <a:pt x="1498" y="3152263"/>
                </a:lnTo>
                <a:lnTo>
                  <a:pt x="5581" y="3158318"/>
                </a:lnTo>
                <a:lnTo>
                  <a:pt x="11636" y="3162400"/>
                </a:lnTo>
                <a:lnTo>
                  <a:pt x="19051" y="3163897"/>
                </a:lnTo>
                <a:lnTo>
                  <a:pt x="26466" y="3162400"/>
                </a:lnTo>
                <a:lnTo>
                  <a:pt x="32521" y="3158318"/>
                </a:lnTo>
                <a:lnTo>
                  <a:pt x="36604" y="3152263"/>
                </a:lnTo>
                <a:lnTo>
                  <a:pt x="38101" y="3144809"/>
                </a:lnTo>
                <a:lnTo>
                  <a:pt x="36604" y="3137394"/>
                </a:lnTo>
                <a:lnTo>
                  <a:pt x="32521" y="3131339"/>
                </a:lnTo>
                <a:lnTo>
                  <a:pt x="26466" y="3127256"/>
                </a:lnTo>
                <a:lnTo>
                  <a:pt x="19051" y="3125759"/>
                </a:lnTo>
                <a:close/>
              </a:path>
              <a:path w="38100" h="4765040">
                <a:moveTo>
                  <a:pt x="19051" y="3201997"/>
                </a:moveTo>
                <a:lnTo>
                  <a:pt x="11636" y="3203494"/>
                </a:lnTo>
                <a:lnTo>
                  <a:pt x="5581" y="3207577"/>
                </a:lnTo>
                <a:lnTo>
                  <a:pt x="1498" y="3213632"/>
                </a:lnTo>
                <a:lnTo>
                  <a:pt x="1" y="3221085"/>
                </a:lnTo>
                <a:lnTo>
                  <a:pt x="1498" y="3228500"/>
                </a:lnTo>
                <a:lnTo>
                  <a:pt x="5581" y="3234556"/>
                </a:lnTo>
                <a:lnTo>
                  <a:pt x="11636" y="3238638"/>
                </a:lnTo>
                <a:lnTo>
                  <a:pt x="19051" y="3240135"/>
                </a:lnTo>
                <a:lnTo>
                  <a:pt x="26466" y="3238638"/>
                </a:lnTo>
                <a:lnTo>
                  <a:pt x="32521" y="3234556"/>
                </a:lnTo>
                <a:lnTo>
                  <a:pt x="36604" y="3228500"/>
                </a:lnTo>
                <a:lnTo>
                  <a:pt x="38101" y="3221047"/>
                </a:lnTo>
                <a:lnTo>
                  <a:pt x="36604" y="3213632"/>
                </a:lnTo>
                <a:lnTo>
                  <a:pt x="32521" y="3207577"/>
                </a:lnTo>
                <a:lnTo>
                  <a:pt x="26466" y="3203494"/>
                </a:lnTo>
                <a:lnTo>
                  <a:pt x="19051" y="3201997"/>
                </a:lnTo>
                <a:close/>
              </a:path>
              <a:path w="38100" h="4765040">
                <a:moveTo>
                  <a:pt x="19051" y="3278235"/>
                </a:moveTo>
                <a:lnTo>
                  <a:pt x="11636" y="3279732"/>
                </a:lnTo>
                <a:lnTo>
                  <a:pt x="5581" y="3283815"/>
                </a:lnTo>
                <a:lnTo>
                  <a:pt x="1498" y="3289870"/>
                </a:lnTo>
                <a:lnTo>
                  <a:pt x="1" y="3297323"/>
                </a:lnTo>
                <a:lnTo>
                  <a:pt x="1498" y="3304738"/>
                </a:lnTo>
                <a:lnTo>
                  <a:pt x="5581" y="3310794"/>
                </a:lnTo>
                <a:lnTo>
                  <a:pt x="11636" y="3314876"/>
                </a:lnTo>
                <a:lnTo>
                  <a:pt x="19051" y="3316373"/>
                </a:lnTo>
                <a:lnTo>
                  <a:pt x="26466" y="3314876"/>
                </a:lnTo>
                <a:lnTo>
                  <a:pt x="32521" y="3310794"/>
                </a:lnTo>
                <a:lnTo>
                  <a:pt x="36604" y="3304738"/>
                </a:lnTo>
                <a:lnTo>
                  <a:pt x="38101" y="3297285"/>
                </a:lnTo>
                <a:lnTo>
                  <a:pt x="36604" y="3289870"/>
                </a:lnTo>
                <a:lnTo>
                  <a:pt x="32521" y="3283815"/>
                </a:lnTo>
                <a:lnTo>
                  <a:pt x="26466" y="3279732"/>
                </a:lnTo>
                <a:lnTo>
                  <a:pt x="19051" y="3278235"/>
                </a:lnTo>
                <a:close/>
              </a:path>
              <a:path w="38100" h="4765040">
                <a:moveTo>
                  <a:pt x="19051" y="3354473"/>
                </a:moveTo>
                <a:lnTo>
                  <a:pt x="11636" y="3355970"/>
                </a:lnTo>
                <a:lnTo>
                  <a:pt x="5581" y="3360053"/>
                </a:lnTo>
                <a:lnTo>
                  <a:pt x="1498" y="3366108"/>
                </a:lnTo>
                <a:lnTo>
                  <a:pt x="1" y="3373561"/>
                </a:lnTo>
                <a:lnTo>
                  <a:pt x="1498" y="3380976"/>
                </a:lnTo>
                <a:lnTo>
                  <a:pt x="5581" y="3387032"/>
                </a:lnTo>
                <a:lnTo>
                  <a:pt x="11636" y="3391114"/>
                </a:lnTo>
                <a:lnTo>
                  <a:pt x="19051" y="3392611"/>
                </a:lnTo>
                <a:lnTo>
                  <a:pt x="26466" y="3391114"/>
                </a:lnTo>
                <a:lnTo>
                  <a:pt x="32521" y="3387032"/>
                </a:lnTo>
                <a:lnTo>
                  <a:pt x="36604" y="3380976"/>
                </a:lnTo>
                <a:lnTo>
                  <a:pt x="38101" y="3373523"/>
                </a:lnTo>
                <a:lnTo>
                  <a:pt x="36604" y="3366108"/>
                </a:lnTo>
                <a:lnTo>
                  <a:pt x="32521" y="3360053"/>
                </a:lnTo>
                <a:lnTo>
                  <a:pt x="26466" y="3355970"/>
                </a:lnTo>
                <a:lnTo>
                  <a:pt x="19051" y="3354473"/>
                </a:lnTo>
                <a:close/>
              </a:path>
              <a:path w="38100" h="4765040">
                <a:moveTo>
                  <a:pt x="19051" y="3430711"/>
                </a:moveTo>
                <a:lnTo>
                  <a:pt x="11636" y="3432209"/>
                </a:lnTo>
                <a:lnTo>
                  <a:pt x="5581" y="3436291"/>
                </a:lnTo>
                <a:lnTo>
                  <a:pt x="1498" y="3442346"/>
                </a:lnTo>
                <a:lnTo>
                  <a:pt x="1" y="3449800"/>
                </a:lnTo>
                <a:lnTo>
                  <a:pt x="1498" y="3457215"/>
                </a:lnTo>
                <a:lnTo>
                  <a:pt x="5581" y="3463270"/>
                </a:lnTo>
                <a:lnTo>
                  <a:pt x="11636" y="3467352"/>
                </a:lnTo>
                <a:lnTo>
                  <a:pt x="19051" y="3468850"/>
                </a:lnTo>
                <a:lnTo>
                  <a:pt x="26466" y="3467352"/>
                </a:lnTo>
                <a:lnTo>
                  <a:pt x="32521" y="3463270"/>
                </a:lnTo>
                <a:lnTo>
                  <a:pt x="36604" y="3457215"/>
                </a:lnTo>
                <a:lnTo>
                  <a:pt x="38101" y="3449761"/>
                </a:lnTo>
                <a:lnTo>
                  <a:pt x="36604" y="3442346"/>
                </a:lnTo>
                <a:lnTo>
                  <a:pt x="32521" y="3436291"/>
                </a:lnTo>
                <a:lnTo>
                  <a:pt x="26466" y="3432209"/>
                </a:lnTo>
                <a:lnTo>
                  <a:pt x="19051" y="3430711"/>
                </a:lnTo>
                <a:close/>
              </a:path>
              <a:path w="38100" h="4765040">
                <a:moveTo>
                  <a:pt x="19051" y="3506950"/>
                </a:moveTo>
                <a:lnTo>
                  <a:pt x="11636" y="3508447"/>
                </a:lnTo>
                <a:lnTo>
                  <a:pt x="5581" y="3512529"/>
                </a:lnTo>
                <a:lnTo>
                  <a:pt x="1498" y="3518585"/>
                </a:lnTo>
                <a:lnTo>
                  <a:pt x="1" y="3526038"/>
                </a:lnTo>
                <a:lnTo>
                  <a:pt x="1498" y="3533453"/>
                </a:lnTo>
                <a:lnTo>
                  <a:pt x="5581" y="3539508"/>
                </a:lnTo>
                <a:lnTo>
                  <a:pt x="11636" y="3543591"/>
                </a:lnTo>
                <a:lnTo>
                  <a:pt x="19051" y="3545088"/>
                </a:lnTo>
                <a:lnTo>
                  <a:pt x="26466" y="3543591"/>
                </a:lnTo>
                <a:lnTo>
                  <a:pt x="32521" y="3539508"/>
                </a:lnTo>
                <a:lnTo>
                  <a:pt x="36604" y="3533453"/>
                </a:lnTo>
                <a:lnTo>
                  <a:pt x="38101" y="3526000"/>
                </a:lnTo>
                <a:lnTo>
                  <a:pt x="36604" y="3518585"/>
                </a:lnTo>
                <a:lnTo>
                  <a:pt x="32521" y="3512529"/>
                </a:lnTo>
                <a:lnTo>
                  <a:pt x="26466" y="3508447"/>
                </a:lnTo>
                <a:lnTo>
                  <a:pt x="19051" y="3506950"/>
                </a:lnTo>
                <a:close/>
              </a:path>
              <a:path w="38100" h="4765040">
                <a:moveTo>
                  <a:pt x="19051" y="3583188"/>
                </a:moveTo>
                <a:lnTo>
                  <a:pt x="11636" y="3584685"/>
                </a:lnTo>
                <a:lnTo>
                  <a:pt x="5581" y="3588767"/>
                </a:lnTo>
                <a:lnTo>
                  <a:pt x="1498" y="3594823"/>
                </a:lnTo>
                <a:lnTo>
                  <a:pt x="1" y="3602276"/>
                </a:lnTo>
                <a:lnTo>
                  <a:pt x="1498" y="3609691"/>
                </a:lnTo>
                <a:lnTo>
                  <a:pt x="5581" y="3615746"/>
                </a:lnTo>
                <a:lnTo>
                  <a:pt x="11636" y="3619829"/>
                </a:lnTo>
                <a:lnTo>
                  <a:pt x="19051" y="3621326"/>
                </a:lnTo>
                <a:lnTo>
                  <a:pt x="26466" y="3619829"/>
                </a:lnTo>
                <a:lnTo>
                  <a:pt x="32521" y="3615746"/>
                </a:lnTo>
                <a:lnTo>
                  <a:pt x="36604" y="3609691"/>
                </a:lnTo>
                <a:lnTo>
                  <a:pt x="38101" y="3602238"/>
                </a:lnTo>
                <a:lnTo>
                  <a:pt x="36604" y="3594823"/>
                </a:lnTo>
                <a:lnTo>
                  <a:pt x="32521" y="3588767"/>
                </a:lnTo>
                <a:lnTo>
                  <a:pt x="26466" y="3584685"/>
                </a:lnTo>
                <a:lnTo>
                  <a:pt x="19051" y="3583188"/>
                </a:lnTo>
                <a:close/>
              </a:path>
              <a:path w="38100" h="4765040">
                <a:moveTo>
                  <a:pt x="19051" y="3659426"/>
                </a:moveTo>
                <a:lnTo>
                  <a:pt x="11636" y="3660923"/>
                </a:lnTo>
                <a:lnTo>
                  <a:pt x="5581" y="3665006"/>
                </a:lnTo>
                <a:lnTo>
                  <a:pt x="1498" y="3671061"/>
                </a:lnTo>
                <a:lnTo>
                  <a:pt x="1" y="3678514"/>
                </a:lnTo>
                <a:lnTo>
                  <a:pt x="1498" y="3685929"/>
                </a:lnTo>
                <a:lnTo>
                  <a:pt x="5581" y="3691984"/>
                </a:lnTo>
                <a:lnTo>
                  <a:pt x="11636" y="3696067"/>
                </a:lnTo>
                <a:lnTo>
                  <a:pt x="19051" y="3697564"/>
                </a:lnTo>
                <a:lnTo>
                  <a:pt x="26466" y="3696067"/>
                </a:lnTo>
                <a:lnTo>
                  <a:pt x="32521" y="3691984"/>
                </a:lnTo>
                <a:lnTo>
                  <a:pt x="36604" y="3685929"/>
                </a:lnTo>
                <a:lnTo>
                  <a:pt x="38101" y="3678476"/>
                </a:lnTo>
                <a:lnTo>
                  <a:pt x="36604" y="3671061"/>
                </a:lnTo>
                <a:lnTo>
                  <a:pt x="32521" y="3665006"/>
                </a:lnTo>
                <a:lnTo>
                  <a:pt x="26466" y="3660923"/>
                </a:lnTo>
                <a:lnTo>
                  <a:pt x="19051" y="3659426"/>
                </a:lnTo>
                <a:close/>
              </a:path>
              <a:path w="38100" h="4765040">
                <a:moveTo>
                  <a:pt x="19051" y="3735664"/>
                </a:moveTo>
                <a:lnTo>
                  <a:pt x="11636" y="3737161"/>
                </a:lnTo>
                <a:lnTo>
                  <a:pt x="5581" y="3741243"/>
                </a:lnTo>
                <a:lnTo>
                  <a:pt x="1498" y="3747298"/>
                </a:lnTo>
                <a:lnTo>
                  <a:pt x="1" y="3754752"/>
                </a:lnTo>
                <a:lnTo>
                  <a:pt x="1498" y="3762167"/>
                </a:lnTo>
                <a:lnTo>
                  <a:pt x="5581" y="3768222"/>
                </a:lnTo>
                <a:lnTo>
                  <a:pt x="11636" y="3772305"/>
                </a:lnTo>
                <a:lnTo>
                  <a:pt x="19051" y="3773802"/>
                </a:lnTo>
                <a:lnTo>
                  <a:pt x="26466" y="3772305"/>
                </a:lnTo>
                <a:lnTo>
                  <a:pt x="32521" y="3768222"/>
                </a:lnTo>
                <a:lnTo>
                  <a:pt x="36604" y="3762167"/>
                </a:lnTo>
                <a:lnTo>
                  <a:pt x="38101" y="3754714"/>
                </a:lnTo>
                <a:lnTo>
                  <a:pt x="36604" y="3747298"/>
                </a:lnTo>
                <a:lnTo>
                  <a:pt x="32521" y="3741243"/>
                </a:lnTo>
                <a:lnTo>
                  <a:pt x="26466" y="3737161"/>
                </a:lnTo>
                <a:lnTo>
                  <a:pt x="19051" y="3735664"/>
                </a:lnTo>
                <a:close/>
              </a:path>
              <a:path w="38100" h="4765040">
                <a:moveTo>
                  <a:pt x="19051" y="3811902"/>
                </a:moveTo>
                <a:lnTo>
                  <a:pt x="11636" y="3813399"/>
                </a:lnTo>
                <a:lnTo>
                  <a:pt x="5581" y="3817481"/>
                </a:lnTo>
                <a:lnTo>
                  <a:pt x="1498" y="3823536"/>
                </a:lnTo>
                <a:lnTo>
                  <a:pt x="1" y="3830990"/>
                </a:lnTo>
                <a:lnTo>
                  <a:pt x="1498" y="3838405"/>
                </a:lnTo>
                <a:lnTo>
                  <a:pt x="5581" y="3844460"/>
                </a:lnTo>
                <a:lnTo>
                  <a:pt x="11636" y="3848543"/>
                </a:lnTo>
                <a:lnTo>
                  <a:pt x="19051" y="3850040"/>
                </a:lnTo>
                <a:lnTo>
                  <a:pt x="26466" y="3848543"/>
                </a:lnTo>
                <a:lnTo>
                  <a:pt x="32521" y="3844460"/>
                </a:lnTo>
                <a:lnTo>
                  <a:pt x="36604" y="3838405"/>
                </a:lnTo>
                <a:lnTo>
                  <a:pt x="38101" y="3830952"/>
                </a:lnTo>
                <a:lnTo>
                  <a:pt x="36604" y="3823536"/>
                </a:lnTo>
                <a:lnTo>
                  <a:pt x="32521" y="3817481"/>
                </a:lnTo>
                <a:lnTo>
                  <a:pt x="26466" y="3813399"/>
                </a:lnTo>
                <a:lnTo>
                  <a:pt x="19051" y="3811902"/>
                </a:lnTo>
                <a:close/>
              </a:path>
              <a:path w="38100" h="4765040">
                <a:moveTo>
                  <a:pt x="19051" y="3888140"/>
                </a:moveTo>
                <a:lnTo>
                  <a:pt x="11636" y="3889637"/>
                </a:lnTo>
                <a:lnTo>
                  <a:pt x="5581" y="3893719"/>
                </a:lnTo>
                <a:lnTo>
                  <a:pt x="1498" y="3899775"/>
                </a:lnTo>
                <a:lnTo>
                  <a:pt x="1" y="3907227"/>
                </a:lnTo>
                <a:lnTo>
                  <a:pt x="1498" y="3914642"/>
                </a:lnTo>
                <a:lnTo>
                  <a:pt x="5581" y="3920698"/>
                </a:lnTo>
                <a:lnTo>
                  <a:pt x="11636" y="3924780"/>
                </a:lnTo>
                <a:lnTo>
                  <a:pt x="19051" y="3926277"/>
                </a:lnTo>
                <a:lnTo>
                  <a:pt x="26466" y="3924780"/>
                </a:lnTo>
                <a:lnTo>
                  <a:pt x="32521" y="3920698"/>
                </a:lnTo>
                <a:lnTo>
                  <a:pt x="36604" y="3914642"/>
                </a:lnTo>
                <a:lnTo>
                  <a:pt x="38101" y="3907190"/>
                </a:lnTo>
                <a:lnTo>
                  <a:pt x="36604" y="3899775"/>
                </a:lnTo>
                <a:lnTo>
                  <a:pt x="32521" y="3893719"/>
                </a:lnTo>
                <a:lnTo>
                  <a:pt x="26466" y="3889637"/>
                </a:lnTo>
                <a:lnTo>
                  <a:pt x="19051" y="3888140"/>
                </a:lnTo>
                <a:close/>
              </a:path>
              <a:path w="38100" h="4765040">
                <a:moveTo>
                  <a:pt x="19051" y="3964377"/>
                </a:moveTo>
                <a:lnTo>
                  <a:pt x="11636" y="3965874"/>
                </a:lnTo>
                <a:lnTo>
                  <a:pt x="5581" y="3969957"/>
                </a:lnTo>
                <a:lnTo>
                  <a:pt x="1498" y="3976012"/>
                </a:lnTo>
                <a:lnTo>
                  <a:pt x="1" y="3983465"/>
                </a:lnTo>
                <a:lnTo>
                  <a:pt x="1498" y="3990881"/>
                </a:lnTo>
                <a:lnTo>
                  <a:pt x="5581" y="3996936"/>
                </a:lnTo>
                <a:lnTo>
                  <a:pt x="11636" y="4001018"/>
                </a:lnTo>
                <a:lnTo>
                  <a:pt x="19051" y="4002515"/>
                </a:lnTo>
                <a:lnTo>
                  <a:pt x="26466" y="4001018"/>
                </a:lnTo>
                <a:lnTo>
                  <a:pt x="32521" y="3996936"/>
                </a:lnTo>
                <a:lnTo>
                  <a:pt x="36604" y="3990881"/>
                </a:lnTo>
                <a:lnTo>
                  <a:pt x="38101" y="3983427"/>
                </a:lnTo>
                <a:lnTo>
                  <a:pt x="36604" y="3976012"/>
                </a:lnTo>
                <a:lnTo>
                  <a:pt x="32521" y="3969957"/>
                </a:lnTo>
                <a:lnTo>
                  <a:pt x="26466" y="3965874"/>
                </a:lnTo>
                <a:lnTo>
                  <a:pt x="19051" y="3964377"/>
                </a:lnTo>
                <a:close/>
              </a:path>
              <a:path w="38100" h="4765040">
                <a:moveTo>
                  <a:pt x="19051" y="4040615"/>
                </a:moveTo>
                <a:lnTo>
                  <a:pt x="11636" y="4042112"/>
                </a:lnTo>
                <a:lnTo>
                  <a:pt x="5581" y="4046195"/>
                </a:lnTo>
                <a:lnTo>
                  <a:pt x="1498" y="4052250"/>
                </a:lnTo>
                <a:lnTo>
                  <a:pt x="1" y="4059703"/>
                </a:lnTo>
                <a:lnTo>
                  <a:pt x="1498" y="4067119"/>
                </a:lnTo>
                <a:lnTo>
                  <a:pt x="5581" y="4073174"/>
                </a:lnTo>
                <a:lnTo>
                  <a:pt x="11636" y="4077256"/>
                </a:lnTo>
                <a:lnTo>
                  <a:pt x="19051" y="4078753"/>
                </a:lnTo>
                <a:lnTo>
                  <a:pt x="26466" y="4077256"/>
                </a:lnTo>
                <a:lnTo>
                  <a:pt x="32521" y="4073174"/>
                </a:lnTo>
                <a:lnTo>
                  <a:pt x="36604" y="4067119"/>
                </a:lnTo>
                <a:lnTo>
                  <a:pt x="38101" y="4059665"/>
                </a:lnTo>
                <a:lnTo>
                  <a:pt x="36604" y="4052250"/>
                </a:lnTo>
                <a:lnTo>
                  <a:pt x="32521" y="4046195"/>
                </a:lnTo>
                <a:lnTo>
                  <a:pt x="26466" y="4042112"/>
                </a:lnTo>
                <a:lnTo>
                  <a:pt x="19051" y="4040615"/>
                </a:lnTo>
                <a:close/>
              </a:path>
              <a:path w="38100" h="4765040">
                <a:moveTo>
                  <a:pt x="19051" y="4116853"/>
                </a:moveTo>
                <a:lnTo>
                  <a:pt x="11636" y="4118350"/>
                </a:lnTo>
                <a:lnTo>
                  <a:pt x="5581" y="4122433"/>
                </a:lnTo>
                <a:lnTo>
                  <a:pt x="1498" y="4128488"/>
                </a:lnTo>
                <a:lnTo>
                  <a:pt x="1" y="4135941"/>
                </a:lnTo>
                <a:lnTo>
                  <a:pt x="1498" y="4143356"/>
                </a:lnTo>
                <a:lnTo>
                  <a:pt x="5581" y="4149411"/>
                </a:lnTo>
                <a:lnTo>
                  <a:pt x="11636" y="4153494"/>
                </a:lnTo>
                <a:lnTo>
                  <a:pt x="19051" y="4154991"/>
                </a:lnTo>
                <a:lnTo>
                  <a:pt x="26466" y="4153494"/>
                </a:lnTo>
                <a:lnTo>
                  <a:pt x="32521" y="4149411"/>
                </a:lnTo>
                <a:lnTo>
                  <a:pt x="36604" y="4143356"/>
                </a:lnTo>
                <a:lnTo>
                  <a:pt x="38101" y="4135903"/>
                </a:lnTo>
                <a:lnTo>
                  <a:pt x="36604" y="4128488"/>
                </a:lnTo>
                <a:lnTo>
                  <a:pt x="32521" y="4122433"/>
                </a:lnTo>
                <a:lnTo>
                  <a:pt x="26466" y="4118350"/>
                </a:lnTo>
                <a:lnTo>
                  <a:pt x="19051" y="4116853"/>
                </a:lnTo>
                <a:close/>
              </a:path>
              <a:path w="38100" h="4765040">
                <a:moveTo>
                  <a:pt x="19051" y="4193091"/>
                </a:moveTo>
                <a:lnTo>
                  <a:pt x="11636" y="4194588"/>
                </a:lnTo>
                <a:lnTo>
                  <a:pt x="5581" y="4198671"/>
                </a:lnTo>
                <a:lnTo>
                  <a:pt x="1498" y="4204726"/>
                </a:lnTo>
                <a:lnTo>
                  <a:pt x="1" y="4212179"/>
                </a:lnTo>
                <a:lnTo>
                  <a:pt x="1498" y="4219594"/>
                </a:lnTo>
                <a:lnTo>
                  <a:pt x="5581" y="4225650"/>
                </a:lnTo>
                <a:lnTo>
                  <a:pt x="11636" y="4229732"/>
                </a:lnTo>
                <a:lnTo>
                  <a:pt x="19051" y="4231229"/>
                </a:lnTo>
                <a:lnTo>
                  <a:pt x="26466" y="4229732"/>
                </a:lnTo>
                <a:lnTo>
                  <a:pt x="32521" y="4225650"/>
                </a:lnTo>
                <a:lnTo>
                  <a:pt x="36604" y="4219594"/>
                </a:lnTo>
                <a:lnTo>
                  <a:pt x="38101" y="4212141"/>
                </a:lnTo>
                <a:lnTo>
                  <a:pt x="36604" y="4204726"/>
                </a:lnTo>
                <a:lnTo>
                  <a:pt x="32521" y="4198671"/>
                </a:lnTo>
                <a:lnTo>
                  <a:pt x="26466" y="4194588"/>
                </a:lnTo>
                <a:lnTo>
                  <a:pt x="19051" y="4193091"/>
                </a:lnTo>
                <a:close/>
              </a:path>
              <a:path w="38100" h="4765040">
                <a:moveTo>
                  <a:pt x="19051" y="4269329"/>
                </a:moveTo>
                <a:lnTo>
                  <a:pt x="11636" y="4270826"/>
                </a:lnTo>
                <a:lnTo>
                  <a:pt x="5581" y="4274909"/>
                </a:lnTo>
                <a:lnTo>
                  <a:pt x="1498" y="4280964"/>
                </a:lnTo>
                <a:lnTo>
                  <a:pt x="1" y="4288417"/>
                </a:lnTo>
                <a:lnTo>
                  <a:pt x="1498" y="4295832"/>
                </a:lnTo>
                <a:lnTo>
                  <a:pt x="5581" y="4301888"/>
                </a:lnTo>
                <a:lnTo>
                  <a:pt x="11636" y="4305970"/>
                </a:lnTo>
                <a:lnTo>
                  <a:pt x="19051" y="4307467"/>
                </a:lnTo>
                <a:lnTo>
                  <a:pt x="26466" y="4305970"/>
                </a:lnTo>
                <a:lnTo>
                  <a:pt x="32521" y="4301888"/>
                </a:lnTo>
                <a:lnTo>
                  <a:pt x="36604" y="4295832"/>
                </a:lnTo>
                <a:lnTo>
                  <a:pt x="38101" y="4288379"/>
                </a:lnTo>
                <a:lnTo>
                  <a:pt x="36604" y="4280964"/>
                </a:lnTo>
                <a:lnTo>
                  <a:pt x="32521" y="4274909"/>
                </a:lnTo>
                <a:lnTo>
                  <a:pt x="26466" y="4270826"/>
                </a:lnTo>
                <a:lnTo>
                  <a:pt x="19051" y="4269329"/>
                </a:lnTo>
                <a:close/>
              </a:path>
              <a:path w="38100" h="4765040">
                <a:moveTo>
                  <a:pt x="19051" y="4345567"/>
                </a:moveTo>
                <a:lnTo>
                  <a:pt x="11636" y="4347064"/>
                </a:lnTo>
                <a:lnTo>
                  <a:pt x="5581" y="4351147"/>
                </a:lnTo>
                <a:lnTo>
                  <a:pt x="1498" y="4357202"/>
                </a:lnTo>
                <a:lnTo>
                  <a:pt x="1" y="4364655"/>
                </a:lnTo>
                <a:lnTo>
                  <a:pt x="1498" y="4372070"/>
                </a:lnTo>
                <a:lnTo>
                  <a:pt x="5581" y="4378126"/>
                </a:lnTo>
                <a:lnTo>
                  <a:pt x="11636" y="4382208"/>
                </a:lnTo>
                <a:lnTo>
                  <a:pt x="19051" y="4383705"/>
                </a:lnTo>
                <a:lnTo>
                  <a:pt x="26466" y="4382208"/>
                </a:lnTo>
                <a:lnTo>
                  <a:pt x="32521" y="4378126"/>
                </a:lnTo>
                <a:lnTo>
                  <a:pt x="36604" y="4372070"/>
                </a:lnTo>
                <a:lnTo>
                  <a:pt x="38101" y="4364617"/>
                </a:lnTo>
                <a:lnTo>
                  <a:pt x="36604" y="4357202"/>
                </a:lnTo>
                <a:lnTo>
                  <a:pt x="32521" y="4351147"/>
                </a:lnTo>
                <a:lnTo>
                  <a:pt x="26466" y="4347064"/>
                </a:lnTo>
                <a:lnTo>
                  <a:pt x="19051" y="4345567"/>
                </a:lnTo>
                <a:close/>
              </a:path>
              <a:path w="38100" h="4765040">
                <a:moveTo>
                  <a:pt x="19051" y="4421805"/>
                </a:moveTo>
                <a:lnTo>
                  <a:pt x="11636" y="4423303"/>
                </a:lnTo>
                <a:lnTo>
                  <a:pt x="5581" y="4427385"/>
                </a:lnTo>
                <a:lnTo>
                  <a:pt x="1498" y="4433441"/>
                </a:lnTo>
                <a:lnTo>
                  <a:pt x="1" y="4440894"/>
                </a:lnTo>
                <a:lnTo>
                  <a:pt x="1498" y="4448309"/>
                </a:lnTo>
                <a:lnTo>
                  <a:pt x="5581" y="4454364"/>
                </a:lnTo>
                <a:lnTo>
                  <a:pt x="11636" y="4458446"/>
                </a:lnTo>
                <a:lnTo>
                  <a:pt x="19051" y="4459944"/>
                </a:lnTo>
                <a:lnTo>
                  <a:pt x="26466" y="4458446"/>
                </a:lnTo>
                <a:lnTo>
                  <a:pt x="32521" y="4454364"/>
                </a:lnTo>
                <a:lnTo>
                  <a:pt x="36604" y="4448309"/>
                </a:lnTo>
                <a:lnTo>
                  <a:pt x="38101" y="4440855"/>
                </a:lnTo>
                <a:lnTo>
                  <a:pt x="36604" y="4433441"/>
                </a:lnTo>
                <a:lnTo>
                  <a:pt x="32521" y="4427385"/>
                </a:lnTo>
                <a:lnTo>
                  <a:pt x="26466" y="4423303"/>
                </a:lnTo>
                <a:lnTo>
                  <a:pt x="19051" y="4421805"/>
                </a:lnTo>
                <a:close/>
              </a:path>
              <a:path w="38100" h="4765040">
                <a:moveTo>
                  <a:pt x="19051" y="4498044"/>
                </a:moveTo>
                <a:lnTo>
                  <a:pt x="11636" y="4499541"/>
                </a:lnTo>
                <a:lnTo>
                  <a:pt x="5581" y="4503623"/>
                </a:lnTo>
                <a:lnTo>
                  <a:pt x="1498" y="4509679"/>
                </a:lnTo>
                <a:lnTo>
                  <a:pt x="1" y="4517132"/>
                </a:lnTo>
                <a:lnTo>
                  <a:pt x="1498" y="4524547"/>
                </a:lnTo>
                <a:lnTo>
                  <a:pt x="5581" y="4530602"/>
                </a:lnTo>
                <a:lnTo>
                  <a:pt x="11636" y="4534685"/>
                </a:lnTo>
                <a:lnTo>
                  <a:pt x="19051" y="4536182"/>
                </a:lnTo>
                <a:lnTo>
                  <a:pt x="26466" y="4534685"/>
                </a:lnTo>
                <a:lnTo>
                  <a:pt x="32521" y="4530602"/>
                </a:lnTo>
                <a:lnTo>
                  <a:pt x="36604" y="4524547"/>
                </a:lnTo>
                <a:lnTo>
                  <a:pt x="38101" y="4517094"/>
                </a:lnTo>
                <a:lnTo>
                  <a:pt x="36604" y="4509679"/>
                </a:lnTo>
                <a:lnTo>
                  <a:pt x="32521" y="4503623"/>
                </a:lnTo>
                <a:lnTo>
                  <a:pt x="26466" y="4499541"/>
                </a:lnTo>
                <a:lnTo>
                  <a:pt x="19051" y="4498044"/>
                </a:lnTo>
                <a:close/>
              </a:path>
              <a:path w="38100" h="4765040">
                <a:moveTo>
                  <a:pt x="19051" y="4574282"/>
                </a:moveTo>
                <a:lnTo>
                  <a:pt x="11636" y="4575779"/>
                </a:lnTo>
                <a:lnTo>
                  <a:pt x="5581" y="4579861"/>
                </a:lnTo>
                <a:lnTo>
                  <a:pt x="1498" y="4585917"/>
                </a:lnTo>
                <a:lnTo>
                  <a:pt x="1" y="4593370"/>
                </a:lnTo>
                <a:lnTo>
                  <a:pt x="1498" y="4600785"/>
                </a:lnTo>
                <a:lnTo>
                  <a:pt x="5581" y="4606840"/>
                </a:lnTo>
                <a:lnTo>
                  <a:pt x="11636" y="4610923"/>
                </a:lnTo>
                <a:lnTo>
                  <a:pt x="19051" y="4612420"/>
                </a:lnTo>
                <a:lnTo>
                  <a:pt x="26466" y="4610923"/>
                </a:lnTo>
                <a:lnTo>
                  <a:pt x="32521" y="4606840"/>
                </a:lnTo>
                <a:lnTo>
                  <a:pt x="36604" y="4600785"/>
                </a:lnTo>
                <a:lnTo>
                  <a:pt x="38101" y="4593332"/>
                </a:lnTo>
                <a:lnTo>
                  <a:pt x="36604" y="4585917"/>
                </a:lnTo>
                <a:lnTo>
                  <a:pt x="32521" y="4579861"/>
                </a:lnTo>
                <a:lnTo>
                  <a:pt x="26466" y="4575779"/>
                </a:lnTo>
                <a:lnTo>
                  <a:pt x="19051" y="4574282"/>
                </a:lnTo>
                <a:close/>
              </a:path>
              <a:path w="38100" h="4765040">
                <a:moveTo>
                  <a:pt x="19051" y="4650520"/>
                </a:moveTo>
                <a:lnTo>
                  <a:pt x="11636" y="4652017"/>
                </a:lnTo>
                <a:lnTo>
                  <a:pt x="5581" y="4656100"/>
                </a:lnTo>
                <a:lnTo>
                  <a:pt x="1498" y="4662155"/>
                </a:lnTo>
                <a:lnTo>
                  <a:pt x="1" y="4669608"/>
                </a:lnTo>
                <a:lnTo>
                  <a:pt x="1498" y="4677023"/>
                </a:lnTo>
                <a:lnTo>
                  <a:pt x="5581" y="4683078"/>
                </a:lnTo>
                <a:lnTo>
                  <a:pt x="11636" y="4687161"/>
                </a:lnTo>
                <a:lnTo>
                  <a:pt x="19051" y="4688658"/>
                </a:lnTo>
                <a:lnTo>
                  <a:pt x="26466" y="4687161"/>
                </a:lnTo>
                <a:lnTo>
                  <a:pt x="32521" y="4683078"/>
                </a:lnTo>
                <a:lnTo>
                  <a:pt x="36604" y="4677023"/>
                </a:lnTo>
                <a:lnTo>
                  <a:pt x="38101" y="4669570"/>
                </a:lnTo>
                <a:lnTo>
                  <a:pt x="36604" y="4662155"/>
                </a:lnTo>
                <a:lnTo>
                  <a:pt x="32521" y="4656100"/>
                </a:lnTo>
                <a:lnTo>
                  <a:pt x="26466" y="4652017"/>
                </a:lnTo>
                <a:lnTo>
                  <a:pt x="19051" y="4650520"/>
                </a:lnTo>
                <a:close/>
              </a:path>
              <a:path w="38100" h="4765040">
                <a:moveTo>
                  <a:pt x="19051" y="4726758"/>
                </a:moveTo>
                <a:lnTo>
                  <a:pt x="11636" y="4728255"/>
                </a:lnTo>
                <a:lnTo>
                  <a:pt x="5581" y="4732338"/>
                </a:lnTo>
                <a:lnTo>
                  <a:pt x="1498" y="4738393"/>
                </a:lnTo>
                <a:lnTo>
                  <a:pt x="1" y="4745846"/>
                </a:lnTo>
                <a:lnTo>
                  <a:pt x="1498" y="4753261"/>
                </a:lnTo>
                <a:lnTo>
                  <a:pt x="5581" y="4759316"/>
                </a:lnTo>
                <a:lnTo>
                  <a:pt x="11636" y="4763399"/>
                </a:lnTo>
                <a:lnTo>
                  <a:pt x="19051" y="4764896"/>
                </a:lnTo>
                <a:lnTo>
                  <a:pt x="26466" y="4763399"/>
                </a:lnTo>
                <a:lnTo>
                  <a:pt x="32522" y="4759316"/>
                </a:lnTo>
                <a:lnTo>
                  <a:pt x="36604" y="4753261"/>
                </a:lnTo>
                <a:lnTo>
                  <a:pt x="38101" y="4745808"/>
                </a:lnTo>
                <a:lnTo>
                  <a:pt x="36604" y="4738393"/>
                </a:lnTo>
                <a:lnTo>
                  <a:pt x="32522" y="4732338"/>
                </a:lnTo>
                <a:lnTo>
                  <a:pt x="26466" y="4728255"/>
                </a:lnTo>
                <a:lnTo>
                  <a:pt x="19051" y="4726758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867280" y="2262127"/>
            <a:ext cx="1298575" cy="346710"/>
          </a:xfrm>
          <a:custGeom>
            <a:avLst/>
            <a:gdLst/>
            <a:ahLst/>
            <a:cxnLst/>
            <a:rect l="l" t="t" r="r" b="b"/>
            <a:pathLst>
              <a:path w="1298575" h="346710">
                <a:moveTo>
                  <a:pt x="1125402" y="0"/>
                </a:moveTo>
                <a:lnTo>
                  <a:pt x="173066" y="0"/>
                </a:lnTo>
                <a:lnTo>
                  <a:pt x="127058" y="6182"/>
                </a:lnTo>
                <a:lnTo>
                  <a:pt x="85716" y="23628"/>
                </a:lnTo>
                <a:lnTo>
                  <a:pt x="50689" y="50690"/>
                </a:lnTo>
                <a:lnTo>
                  <a:pt x="23628" y="85716"/>
                </a:lnTo>
                <a:lnTo>
                  <a:pt x="6182" y="127058"/>
                </a:lnTo>
                <a:lnTo>
                  <a:pt x="0" y="173065"/>
                </a:lnTo>
                <a:lnTo>
                  <a:pt x="6182" y="219073"/>
                </a:lnTo>
                <a:lnTo>
                  <a:pt x="23628" y="260416"/>
                </a:lnTo>
                <a:lnTo>
                  <a:pt x="50689" y="295442"/>
                </a:lnTo>
                <a:lnTo>
                  <a:pt x="85716" y="322504"/>
                </a:lnTo>
                <a:lnTo>
                  <a:pt x="127058" y="339951"/>
                </a:lnTo>
                <a:lnTo>
                  <a:pt x="173066" y="346133"/>
                </a:lnTo>
                <a:lnTo>
                  <a:pt x="1125401" y="346134"/>
                </a:lnTo>
                <a:lnTo>
                  <a:pt x="1171409" y="339952"/>
                </a:lnTo>
                <a:lnTo>
                  <a:pt x="1212751" y="322505"/>
                </a:lnTo>
                <a:lnTo>
                  <a:pt x="1247778" y="295444"/>
                </a:lnTo>
                <a:lnTo>
                  <a:pt x="1274839" y="260417"/>
                </a:lnTo>
                <a:lnTo>
                  <a:pt x="1292286" y="219075"/>
                </a:lnTo>
                <a:lnTo>
                  <a:pt x="1298469" y="173066"/>
                </a:lnTo>
                <a:lnTo>
                  <a:pt x="1292287" y="127058"/>
                </a:lnTo>
                <a:lnTo>
                  <a:pt x="1274841" y="85716"/>
                </a:lnTo>
                <a:lnTo>
                  <a:pt x="1247779" y="50690"/>
                </a:lnTo>
                <a:lnTo>
                  <a:pt x="1212753" y="23628"/>
                </a:lnTo>
                <a:lnTo>
                  <a:pt x="1171411" y="6182"/>
                </a:lnTo>
                <a:lnTo>
                  <a:pt x="1125402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90224" y="2289555"/>
            <a:ext cx="10217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cs typeface="Arial"/>
              </a:rPr>
              <a:t>#1</a:t>
            </a:r>
            <a:r>
              <a:rPr kumimoji="0" sz="1600" b="1" i="0" u="none" strike="noStrike" kern="0" cap="none" spc="-15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cs typeface="Arial"/>
              </a:rPr>
              <a:t>Priority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pPr marL="38100" marR="0" lvl="0" indent="0" defTabSz="91440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CAD7EA6-19F3-3C64-E780-24D54A6A6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143" y="2307334"/>
            <a:ext cx="969348" cy="10668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219E98-188B-7400-258F-203906CC3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601" y="3174546"/>
            <a:ext cx="999831" cy="10668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805DD71-BB29-A1A4-0610-80F03E433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732" y="4074904"/>
            <a:ext cx="1109568" cy="10668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79B860-0EC6-128D-FAEC-7537A6D88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1418" y="4923239"/>
            <a:ext cx="975445" cy="1066892"/>
          </a:xfrm>
          <a:prstGeom prst="rect">
            <a:avLst/>
          </a:prstGeom>
        </p:spPr>
      </p:pic>
      <p:sp>
        <p:nvSpPr>
          <p:cNvPr id="25" name="object 32">
            <a:extLst>
              <a:ext uri="{FF2B5EF4-FFF2-40B4-BE49-F238E27FC236}">
                <a16:creationId xmlns:a16="http://schemas.microsoft.com/office/drawing/2014/main" id="{45081977-4F80-C4EF-D558-8566E142ED1B}"/>
              </a:ext>
            </a:extLst>
          </p:cNvPr>
          <p:cNvSpPr txBox="1">
            <a:spLocks/>
          </p:cNvSpPr>
          <p:nvPr/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rgbClr val="677A8C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en-US" spc="-5" dirty="0"/>
              <a:t>#TCCC-CLS-PPT-04</a:t>
            </a:r>
            <a:r>
              <a:rPr lang="en-US" spc="-30" dirty="0"/>
              <a:t> </a:t>
            </a:r>
            <a:r>
              <a:rPr lang="en-US" spc="-5" dirty="0"/>
              <a:t>30</a:t>
            </a:r>
            <a:r>
              <a:rPr lang="en-US" spc="-30" dirty="0"/>
              <a:t> </a:t>
            </a:r>
            <a:r>
              <a:rPr lang="en-US" dirty="0"/>
              <a:t>JUN</a:t>
            </a:r>
            <a:r>
              <a:rPr lang="en-US" spc="-20" dirty="0"/>
              <a:t> </a:t>
            </a:r>
            <a:r>
              <a:rPr lang="en-US" spc="-10" dirty="0"/>
              <a:t>20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017818B-ECB0-AB74-0651-2EB25BC1A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220" y="1569806"/>
            <a:ext cx="4259302" cy="490160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TACTICAL</a:t>
            </a:r>
            <a:r>
              <a:rPr spc="-90" dirty="0"/>
              <a:t> </a:t>
            </a:r>
            <a:r>
              <a:rPr spc="-5" dirty="0"/>
              <a:t>FIELD</a:t>
            </a:r>
            <a:r>
              <a:rPr spc="-40" dirty="0"/>
              <a:t> </a:t>
            </a:r>
            <a:r>
              <a:rPr dirty="0"/>
              <a:t>CARE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0922" y="3751579"/>
            <a:ext cx="2388235" cy="55308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305"/>
              </a:spcBef>
            </a:pPr>
            <a:r>
              <a:rPr sz="1800" b="1" spc="-5" dirty="0">
                <a:latin typeface="Arial"/>
                <a:cs typeface="Arial"/>
              </a:rPr>
              <a:t>Communicate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with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casualty,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possible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0922" y="4373371"/>
            <a:ext cx="143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b="1" spc="-5" dirty="0">
                <a:latin typeface="Arial"/>
                <a:cs typeface="Arial"/>
              </a:rPr>
              <a:t>Encourage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0922" y="4754371"/>
            <a:ext cx="1283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eass</a:t>
            </a:r>
            <a:r>
              <a:rPr sz="1800" b="1" dirty="0">
                <a:latin typeface="Arial"/>
                <a:cs typeface="Arial"/>
              </a:rPr>
              <a:t>ure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922" y="5123179"/>
            <a:ext cx="2908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b="1" spc="-5" dirty="0">
                <a:latin typeface="Arial"/>
                <a:cs typeface="Arial"/>
              </a:rPr>
              <a:t>Explain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care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each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step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9522" y="5376164"/>
            <a:ext cx="813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7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way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52111" y="3897883"/>
            <a:ext cx="3010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b="1" spc="-5" dirty="0">
                <a:latin typeface="Arial"/>
                <a:cs typeface="Arial"/>
              </a:rPr>
              <a:t>Communicate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tactical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80711" y="4150867"/>
            <a:ext cx="29978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</a:pPr>
            <a:r>
              <a:rPr sz="1800" spc="-5" dirty="0">
                <a:latin typeface="Arial MT"/>
                <a:cs typeface="Arial MT"/>
              </a:rPr>
              <a:t>leadership </a:t>
            </a:r>
            <a:r>
              <a:rPr sz="1800" b="1" spc="-30" dirty="0">
                <a:latin typeface="Arial"/>
                <a:cs typeface="Arial"/>
              </a:rPr>
              <a:t>IMMEDIATELY </a:t>
            </a:r>
            <a:r>
              <a:rPr sz="1800" spc="-5" dirty="0">
                <a:latin typeface="Arial MT"/>
                <a:cs typeface="Arial MT"/>
              </a:rPr>
              <a:t>on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requirements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52111" y="4772659"/>
            <a:ext cx="3391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b="1" dirty="0">
                <a:latin typeface="Arial"/>
                <a:cs typeface="Arial"/>
              </a:rPr>
              <a:t>Continue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communicate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80711" y="5013452"/>
            <a:ext cx="3328035" cy="55626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>
              <a:lnSpc>
                <a:spcPts val="2020"/>
              </a:lnSpc>
              <a:spcBef>
                <a:spcPts val="284"/>
              </a:spcBef>
            </a:pPr>
            <a:r>
              <a:rPr sz="1800" spc="-5" dirty="0">
                <a:latin typeface="Arial MT"/>
                <a:cs typeface="Arial MT"/>
              </a:rPr>
              <a:t>leadership on casualty treatment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needed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8976" y="1557527"/>
            <a:ext cx="2971800" cy="215493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145978" y="877315"/>
            <a:ext cx="39801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5" dirty="0">
                <a:latin typeface="Arial"/>
                <a:cs typeface="Arial"/>
              </a:rPr>
              <a:t>COMMUNICATION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89679" y="1705355"/>
            <a:ext cx="3588385" cy="310832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754380" marR="379730" indent="-189230">
              <a:lnSpc>
                <a:spcPct val="89500"/>
              </a:lnSpc>
              <a:spcBef>
                <a:spcPts val="350"/>
              </a:spcBef>
            </a:pPr>
            <a:r>
              <a:rPr sz="2000" b="1" spc="-15" dirty="0">
                <a:latin typeface="Arial"/>
                <a:cs typeface="Arial"/>
              </a:rPr>
              <a:t>COMMUNICATE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WITH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30" dirty="0">
                <a:latin typeface="Arial"/>
                <a:cs typeface="Arial"/>
              </a:rPr>
              <a:t>EVACUATION </a:t>
            </a:r>
            <a:r>
              <a:rPr sz="2000" b="1" dirty="0">
                <a:latin typeface="Arial"/>
                <a:cs typeface="Arial"/>
              </a:rPr>
              <a:t>AND 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MEDICAL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ASSETS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150" dirty="0">
              <a:latin typeface="Arial"/>
              <a:cs typeface="Arial"/>
            </a:endParaRPr>
          </a:p>
          <a:p>
            <a:pPr marL="298450" marR="5080" indent="-285750">
              <a:lnSpc>
                <a:spcPct val="98900"/>
              </a:lnSpc>
              <a:buClr>
                <a:srgbClr val="F26535"/>
              </a:buClr>
              <a:buSzPct val="150000"/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5" dirty="0">
                <a:latin typeface="Arial"/>
                <a:cs typeface="Arial"/>
              </a:rPr>
              <a:t>Communicate </a:t>
            </a:r>
            <a:r>
              <a:rPr sz="1800" dirty="0">
                <a:latin typeface="Arial MT"/>
                <a:cs typeface="Arial MT"/>
              </a:rPr>
              <a:t>with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 system to coordinate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30" dirty="0">
                <a:latin typeface="Arial MT"/>
                <a:cs typeface="Arial MT"/>
              </a:rPr>
              <a:t>TACEVAC/MEDEVAC </a:t>
            </a:r>
            <a:r>
              <a:rPr sz="1800" spc="-5" dirty="0">
                <a:latin typeface="Arial MT"/>
                <a:cs typeface="Arial MT"/>
              </a:rPr>
              <a:t>using 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9-Line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 MT"/>
                <a:cs typeface="Arial MT"/>
              </a:rPr>
              <a:t>MEDEVAC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request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26535"/>
              </a:buClr>
              <a:buFont typeface="Wingdings"/>
              <a:buChar char=""/>
            </a:pPr>
            <a:endParaRPr sz="2000" dirty="0">
              <a:latin typeface="Arial"/>
              <a:cs typeface="Arial"/>
            </a:endParaRPr>
          </a:p>
          <a:p>
            <a:pPr marL="298450" marR="139700" indent="-285750">
              <a:lnSpc>
                <a:spcPts val="2110"/>
              </a:lnSpc>
              <a:buClr>
                <a:srgbClr val="F26535"/>
              </a:buClr>
              <a:buSzPct val="150000"/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Keep each casualty's </a:t>
            </a:r>
            <a:r>
              <a:rPr sz="1800" dirty="0">
                <a:latin typeface="Arial MT"/>
                <a:cs typeface="Arial MT"/>
              </a:rPr>
              <a:t>DD </a:t>
            </a:r>
            <a:r>
              <a:rPr sz="1800" spc="-5" dirty="0">
                <a:latin typeface="Arial MT"/>
                <a:cs typeface="Arial MT"/>
              </a:rPr>
              <a:t>Form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1380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up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date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06195" y="3922667"/>
            <a:ext cx="0" cy="734695"/>
          </a:xfrm>
          <a:custGeom>
            <a:avLst/>
            <a:gdLst/>
            <a:ahLst/>
            <a:cxnLst/>
            <a:rect l="l" t="t" r="r" b="b"/>
            <a:pathLst>
              <a:path h="734695">
                <a:moveTo>
                  <a:pt x="0" y="73426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1267" y="5181505"/>
            <a:ext cx="0" cy="413384"/>
          </a:xfrm>
          <a:custGeom>
            <a:avLst/>
            <a:gdLst/>
            <a:ahLst/>
            <a:cxnLst/>
            <a:rect l="l" t="t" r="r" b="b"/>
            <a:pathLst>
              <a:path h="413385">
                <a:moveTo>
                  <a:pt x="0" y="41338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7888223" y="2894038"/>
            <a:ext cx="4051300" cy="3202305"/>
            <a:chOff x="7888223" y="2894038"/>
            <a:chExt cx="4051300" cy="3202305"/>
          </a:xfrm>
        </p:grpSpPr>
        <p:sp>
          <p:nvSpPr>
            <p:cNvPr id="18" name="object 18"/>
            <p:cNvSpPr/>
            <p:nvPr/>
          </p:nvSpPr>
          <p:spPr>
            <a:xfrm>
              <a:off x="8173170" y="4296298"/>
              <a:ext cx="0" cy="598170"/>
            </a:xfrm>
            <a:custGeom>
              <a:avLst/>
              <a:gdLst/>
              <a:ahLst/>
              <a:cxnLst/>
              <a:rect l="l" t="t" r="r" b="b"/>
              <a:pathLst>
                <a:path h="598170">
                  <a:moveTo>
                    <a:pt x="0" y="597719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73170" y="2894038"/>
              <a:ext cx="0" cy="1028700"/>
            </a:xfrm>
            <a:custGeom>
              <a:avLst/>
              <a:gdLst/>
              <a:ahLst/>
              <a:cxnLst/>
              <a:rect l="l" t="t" r="r" b="b"/>
              <a:pathLst>
                <a:path h="1028700">
                  <a:moveTo>
                    <a:pt x="0" y="1028628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3" y="4892040"/>
              <a:ext cx="4050791" cy="1203960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3606195" y="4790459"/>
            <a:ext cx="0" cy="782320"/>
          </a:xfrm>
          <a:custGeom>
            <a:avLst/>
            <a:gdLst/>
            <a:ahLst/>
            <a:cxnLst/>
            <a:rect l="l" t="t" r="r" b="b"/>
            <a:pathLst>
              <a:path h="782320">
                <a:moveTo>
                  <a:pt x="0" y="78209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1267" y="437356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1267" y="477753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67040" y="1926526"/>
            <a:ext cx="3321685" cy="3870325"/>
          </a:xfrm>
          <a:custGeom>
            <a:avLst/>
            <a:gdLst/>
            <a:ahLst/>
            <a:cxnLst/>
            <a:rect l="l" t="t" r="r" b="b"/>
            <a:pathLst>
              <a:path w="3321684" h="3870325">
                <a:moveTo>
                  <a:pt x="3195965" y="0"/>
                </a:moveTo>
                <a:lnTo>
                  <a:pt x="125622" y="0"/>
                </a:lnTo>
                <a:lnTo>
                  <a:pt x="76724" y="9871"/>
                </a:lnTo>
                <a:lnTo>
                  <a:pt x="36793" y="36793"/>
                </a:lnTo>
                <a:lnTo>
                  <a:pt x="9872" y="76723"/>
                </a:lnTo>
                <a:lnTo>
                  <a:pt x="0" y="125620"/>
                </a:lnTo>
                <a:lnTo>
                  <a:pt x="0" y="3744483"/>
                </a:lnTo>
                <a:lnTo>
                  <a:pt x="9872" y="3793380"/>
                </a:lnTo>
                <a:lnTo>
                  <a:pt x="36793" y="3833311"/>
                </a:lnTo>
                <a:lnTo>
                  <a:pt x="76724" y="3860233"/>
                </a:lnTo>
                <a:lnTo>
                  <a:pt x="125622" y="3870105"/>
                </a:lnTo>
                <a:lnTo>
                  <a:pt x="3195965" y="3870105"/>
                </a:lnTo>
                <a:lnTo>
                  <a:pt x="3244863" y="3860233"/>
                </a:lnTo>
                <a:lnTo>
                  <a:pt x="3284793" y="3833311"/>
                </a:lnTo>
                <a:lnTo>
                  <a:pt x="3311715" y="3793380"/>
                </a:lnTo>
                <a:lnTo>
                  <a:pt x="3321587" y="3744483"/>
                </a:lnTo>
                <a:lnTo>
                  <a:pt x="3321587" y="125620"/>
                </a:lnTo>
                <a:lnTo>
                  <a:pt x="3311715" y="76723"/>
                </a:lnTo>
                <a:lnTo>
                  <a:pt x="3284793" y="36793"/>
                </a:lnTo>
                <a:lnTo>
                  <a:pt x="3244863" y="9871"/>
                </a:lnTo>
                <a:lnTo>
                  <a:pt x="3195965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80032"/>
            <a:ext cx="4334256" cy="312724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019592" y="1760498"/>
            <a:ext cx="3996690" cy="4177665"/>
          </a:xfrm>
          <a:custGeom>
            <a:avLst/>
            <a:gdLst/>
            <a:ahLst/>
            <a:cxnLst/>
            <a:rect l="l" t="t" r="r" b="b"/>
            <a:pathLst>
              <a:path w="3996690" h="4177665">
                <a:moveTo>
                  <a:pt x="3807005" y="0"/>
                </a:moveTo>
                <a:lnTo>
                  <a:pt x="189391" y="0"/>
                </a:lnTo>
                <a:lnTo>
                  <a:pt x="139043" y="6765"/>
                </a:lnTo>
                <a:lnTo>
                  <a:pt x="93801" y="25857"/>
                </a:lnTo>
                <a:lnTo>
                  <a:pt x="55471" y="55471"/>
                </a:lnTo>
                <a:lnTo>
                  <a:pt x="25857" y="93801"/>
                </a:lnTo>
                <a:lnTo>
                  <a:pt x="6765" y="139042"/>
                </a:lnTo>
                <a:lnTo>
                  <a:pt x="0" y="189390"/>
                </a:lnTo>
                <a:lnTo>
                  <a:pt x="0" y="3987923"/>
                </a:lnTo>
                <a:lnTo>
                  <a:pt x="6765" y="4038271"/>
                </a:lnTo>
                <a:lnTo>
                  <a:pt x="25857" y="4083512"/>
                </a:lnTo>
                <a:lnTo>
                  <a:pt x="55471" y="4121843"/>
                </a:lnTo>
                <a:lnTo>
                  <a:pt x="93801" y="4151457"/>
                </a:lnTo>
                <a:lnTo>
                  <a:pt x="139043" y="4170549"/>
                </a:lnTo>
                <a:lnTo>
                  <a:pt x="189391" y="4177314"/>
                </a:lnTo>
                <a:lnTo>
                  <a:pt x="3807005" y="4177314"/>
                </a:lnTo>
                <a:lnTo>
                  <a:pt x="3857352" y="4170549"/>
                </a:lnTo>
                <a:lnTo>
                  <a:pt x="3902594" y="4151457"/>
                </a:lnTo>
                <a:lnTo>
                  <a:pt x="3940924" y="4121843"/>
                </a:lnTo>
                <a:lnTo>
                  <a:pt x="3970538" y="4083512"/>
                </a:lnTo>
                <a:lnTo>
                  <a:pt x="3989630" y="4038271"/>
                </a:lnTo>
                <a:lnTo>
                  <a:pt x="3996395" y="3987923"/>
                </a:lnTo>
                <a:lnTo>
                  <a:pt x="3996395" y="189390"/>
                </a:lnTo>
                <a:lnTo>
                  <a:pt x="3989630" y="139042"/>
                </a:lnTo>
                <a:lnTo>
                  <a:pt x="3970538" y="93801"/>
                </a:lnTo>
                <a:lnTo>
                  <a:pt x="3940924" y="55471"/>
                </a:lnTo>
                <a:lnTo>
                  <a:pt x="3902594" y="25857"/>
                </a:lnTo>
                <a:lnTo>
                  <a:pt x="3857352" y="6765"/>
                </a:lnTo>
                <a:lnTo>
                  <a:pt x="3807005" y="0"/>
                </a:lnTo>
                <a:close/>
              </a:path>
            </a:pathLst>
          </a:custGeom>
          <a:solidFill>
            <a:srgbClr val="F1F2F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TACTICAL</a:t>
            </a:r>
            <a:r>
              <a:rPr spc="-90" dirty="0"/>
              <a:t> </a:t>
            </a:r>
            <a:r>
              <a:rPr spc="-5" dirty="0"/>
              <a:t>FIELD</a:t>
            </a:r>
            <a:r>
              <a:rPr spc="-40" dirty="0"/>
              <a:t> </a:t>
            </a:r>
            <a:r>
              <a:rPr dirty="0"/>
              <a:t>CARE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78065" y="5132323"/>
            <a:ext cx="3124835" cy="104648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ct val="90700"/>
              </a:lnSpc>
              <a:spcBef>
                <a:spcPts val="300"/>
              </a:spcBef>
            </a:pPr>
            <a:r>
              <a:rPr sz="1800" b="1" spc="-5" dirty="0">
                <a:latin typeface="Arial"/>
                <a:cs typeface="Arial"/>
              </a:rPr>
              <a:t>Document </a:t>
            </a:r>
            <a:r>
              <a:rPr sz="1800" b="1" dirty="0">
                <a:latin typeface="Arial"/>
                <a:cs typeface="Arial"/>
              </a:rPr>
              <a:t>ALL </a:t>
            </a:r>
            <a:r>
              <a:rPr sz="1800" spc="-5" dirty="0">
                <a:latin typeface="Arial MT"/>
                <a:cs typeface="Arial MT"/>
              </a:rPr>
              <a:t>assessment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 medical care (including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interventions and medications)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DD</a:t>
            </a:r>
            <a:r>
              <a:rPr sz="1800" spc="-5" dirty="0">
                <a:latin typeface="Arial MT"/>
                <a:cs typeface="Arial MT"/>
              </a:rPr>
              <a:t> Form 1380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59298" y="3081020"/>
            <a:ext cx="3183255" cy="55308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305"/>
              </a:spcBef>
            </a:pPr>
            <a:r>
              <a:rPr sz="1800" b="1" spc="-5" dirty="0">
                <a:latin typeface="Arial"/>
                <a:cs typeface="Arial"/>
              </a:rPr>
              <a:t>Communicate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with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MEDEVAC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using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59298" y="3702811"/>
            <a:ext cx="3450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b="1" spc="-5" dirty="0">
                <a:latin typeface="Arial"/>
                <a:cs typeface="Arial"/>
              </a:rPr>
              <a:t>9-Line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 MT"/>
                <a:cs typeface="Arial MT"/>
              </a:rPr>
              <a:t>MEDEVAC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request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59298" y="4083811"/>
            <a:ext cx="154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800" b="1" spc="-5" dirty="0">
                <a:latin typeface="Arial"/>
                <a:cs typeface="Arial"/>
              </a:rPr>
              <a:t>MIST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Report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59298" y="4345939"/>
            <a:ext cx="3163570" cy="214693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434"/>
              </a:spcBef>
            </a:pPr>
            <a:r>
              <a:rPr sz="1800" b="1" spc="-5" dirty="0">
                <a:solidFill>
                  <a:srgbClr val="D93C44"/>
                </a:solidFill>
                <a:latin typeface="Arial"/>
                <a:cs typeface="Arial"/>
              </a:rPr>
              <a:t>M</a:t>
            </a:r>
            <a:r>
              <a:rPr sz="1800" spc="-5" dirty="0">
                <a:latin typeface="Arial MT"/>
                <a:cs typeface="Arial MT"/>
              </a:rPr>
              <a:t>echanism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injury</a:t>
            </a:r>
            <a:endParaRPr sz="1800">
              <a:latin typeface="Arial MT"/>
              <a:cs typeface="Arial MT"/>
            </a:endParaRPr>
          </a:p>
          <a:p>
            <a:pPr marL="469900" marR="1605915">
              <a:lnSpc>
                <a:spcPct val="111100"/>
              </a:lnSpc>
              <a:spcBef>
                <a:spcPts val="95"/>
              </a:spcBef>
            </a:pPr>
            <a:r>
              <a:rPr sz="1800" b="1" spc="-5" dirty="0">
                <a:solidFill>
                  <a:srgbClr val="D93C44"/>
                </a:solidFill>
                <a:latin typeface="Arial"/>
                <a:cs typeface="Arial"/>
              </a:rPr>
              <a:t>I</a:t>
            </a:r>
            <a:r>
              <a:rPr sz="1800" spc="-5" dirty="0">
                <a:latin typeface="Arial MT"/>
                <a:cs typeface="Arial MT"/>
              </a:rPr>
              <a:t>njuries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D93C44"/>
                </a:solidFill>
                <a:latin typeface="Arial"/>
                <a:cs typeface="Arial"/>
              </a:rPr>
              <a:t>S</a:t>
            </a:r>
            <a:r>
              <a:rPr sz="1800" dirty="0">
                <a:latin typeface="Arial MT"/>
                <a:cs typeface="Arial MT"/>
              </a:rPr>
              <a:t>ym</a:t>
            </a:r>
            <a:r>
              <a:rPr sz="1800" spc="-5" dirty="0">
                <a:latin typeface="Arial MT"/>
                <a:cs typeface="Arial MT"/>
              </a:rPr>
              <a:t>pto</a:t>
            </a:r>
            <a:r>
              <a:rPr sz="1800" dirty="0">
                <a:latin typeface="Arial MT"/>
                <a:cs typeface="Arial MT"/>
              </a:rPr>
              <a:t>ms  </a:t>
            </a:r>
            <a:r>
              <a:rPr sz="1800" b="1" spc="-5" dirty="0">
                <a:solidFill>
                  <a:srgbClr val="D93C44"/>
                </a:solidFill>
                <a:latin typeface="Arial"/>
                <a:cs typeface="Arial"/>
              </a:rPr>
              <a:t>T</a:t>
            </a:r>
            <a:r>
              <a:rPr sz="1800" spc="-5" dirty="0">
                <a:latin typeface="Arial MT"/>
                <a:cs typeface="Arial MT"/>
              </a:rPr>
              <a:t>reatment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90600"/>
              </a:lnSpc>
              <a:spcBef>
                <a:spcPts val="1045"/>
              </a:spcBef>
            </a:pPr>
            <a:r>
              <a:rPr sz="1800" b="1" spc="-5" dirty="0">
                <a:latin typeface="Arial"/>
                <a:cs typeface="Arial"/>
              </a:rPr>
              <a:t>Relay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information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following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your standard operating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procedures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5984" y="1627632"/>
            <a:ext cx="1859280" cy="13472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69923" y="947420"/>
            <a:ext cx="9931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5" dirty="0">
                <a:latin typeface="Arial"/>
                <a:cs typeface="Arial"/>
              </a:rPr>
              <a:t>COMMUNICATE</a:t>
            </a:r>
            <a:r>
              <a:rPr sz="3600" b="1" spc="-35" dirty="0">
                <a:latin typeface="Arial"/>
                <a:cs typeface="Arial"/>
              </a:rPr>
              <a:t> RELEVANT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35" dirty="0">
                <a:latin typeface="Arial"/>
                <a:cs typeface="Arial"/>
              </a:rPr>
              <a:t>CASUALTY</a:t>
            </a:r>
            <a:r>
              <a:rPr sz="3600" b="1" spc="-100" dirty="0">
                <a:latin typeface="Arial"/>
                <a:cs typeface="Arial"/>
              </a:rPr>
              <a:t> </a:t>
            </a:r>
            <a:r>
              <a:rPr sz="3600" b="1" spc="-135" dirty="0">
                <a:latin typeface="Arial"/>
                <a:cs typeface="Arial"/>
              </a:rPr>
              <a:t>DATA</a:t>
            </a:r>
            <a:endParaRPr sz="3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42698" y="2995676"/>
            <a:ext cx="2999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F26535"/>
              </a:buClr>
              <a:buSzPct val="150000"/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When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handing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off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28448" y="3263900"/>
            <a:ext cx="2840990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1800" dirty="0">
                <a:latin typeface="Arial MT"/>
                <a:cs typeface="Arial MT"/>
              </a:rPr>
              <a:t>to </a:t>
            </a:r>
            <a:r>
              <a:rPr sz="1800" b="1" spc="-5" dirty="0">
                <a:latin typeface="Arial"/>
                <a:cs typeface="Arial"/>
              </a:rPr>
              <a:t>medic </a:t>
            </a:r>
            <a:r>
              <a:rPr sz="1800" spc="-5" dirty="0">
                <a:latin typeface="Arial MT"/>
                <a:cs typeface="Arial MT"/>
              </a:rPr>
              <a:t>or </a:t>
            </a:r>
            <a:r>
              <a:rPr sz="1800" b="1" spc="-20" dirty="0">
                <a:latin typeface="Arial"/>
                <a:cs typeface="Arial"/>
              </a:rPr>
              <a:t>MEDEVAC</a:t>
            </a:r>
            <a:r>
              <a:rPr sz="1800" spc="-20" dirty="0">
                <a:latin typeface="Arial MT"/>
                <a:cs typeface="Arial MT"/>
              </a:rPr>
              <a:t>, 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read </a:t>
            </a:r>
            <a:r>
              <a:rPr sz="1800" spc="-15" dirty="0">
                <a:latin typeface="Arial MT"/>
                <a:cs typeface="Arial MT"/>
              </a:rPr>
              <a:t>off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b="1" spc="-5" dirty="0">
                <a:latin typeface="Arial"/>
                <a:cs typeface="Arial"/>
              </a:rPr>
              <a:t>DD </a:t>
            </a:r>
            <a:r>
              <a:rPr sz="1800" b="1" dirty="0">
                <a:latin typeface="Arial"/>
                <a:cs typeface="Arial"/>
              </a:rPr>
              <a:t>Form </a:t>
            </a:r>
            <a:r>
              <a:rPr sz="1800" b="1" spc="-5" dirty="0">
                <a:latin typeface="Arial"/>
                <a:cs typeface="Arial"/>
              </a:rPr>
              <a:t>1380, </a:t>
            </a:r>
            <a:r>
              <a:rPr sz="1800" b="1" spc="-49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including any additional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information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needed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42698" y="4495292"/>
            <a:ext cx="2877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F26535"/>
              </a:buClr>
              <a:buSzPct val="150000"/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5" dirty="0">
                <a:latin typeface="Arial"/>
                <a:cs typeface="Arial"/>
              </a:rPr>
              <a:t>MIST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report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change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28448" y="4760467"/>
            <a:ext cx="23628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as the </a:t>
            </a:r>
            <a:r>
              <a:rPr sz="1800" b="1" spc="-5" dirty="0">
                <a:latin typeface="Arial"/>
                <a:cs typeface="Arial"/>
              </a:rPr>
              <a:t>casualty status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and </a:t>
            </a:r>
            <a:r>
              <a:rPr sz="1800" b="1" spc="-5" dirty="0">
                <a:latin typeface="Arial"/>
                <a:cs typeface="Arial"/>
              </a:rPr>
              <a:t>interventions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performed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change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42698" y="1940052"/>
            <a:ext cx="3379470" cy="8788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</a:pPr>
            <a:r>
              <a:rPr sz="2000" b="1" spc="-15" dirty="0">
                <a:latin typeface="Arial"/>
                <a:cs typeface="Arial"/>
              </a:rPr>
              <a:t>COMMUNICATE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CASUALTY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D</a:t>
            </a:r>
            <a:r>
              <a:rPr sz="2000" b="1" spc="-145" dirty="0">
                <a:latin typeface="Arial"/>
                <a:cs typeface="Arial"/>
              </a:rPr>
              <a:t>A</a:t>
            </a:r>
            <a:r>
              <a:rPr sz="2000" b="1" spc="-150" dirty="0">
                <a:latin typeface="Arial"/>
                <a:cs typeface="Arial"/>
              </a:rPr>
              <a:t>T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N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HAND</a:t>
            </a:r>
            <a:r>
              <a:rPr sz="2000" b="1" spc="-5" dirty="0">
                <a:latin typeface="Arial"/>
                <a:cs typeface="Arial"/>
              </a:rPr>
              <a:t>-</a:t>
            </a:r>
            <a:r>
              <a:rPr sz="2000" b="1" spc="-10" dirty="0">
                <a:latin typeface="Arial"/>
                <a:cs typeface="Arial"/>
              </a:rPr>
              <a:t>O</a:t>
            </a:r>
            <a:r>
              <a:rPr sz="2000" b="1" dirty="0">
                <a:latin typeface="Arial"/>
                <a:cs typeface="Arial"/>
              </a:rPr>
              <a:t>FF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TH  </a:t>
            </a:r>
            <a:r>
              <a:rPr sz="2000" b="1" spc="-5" dirty="0">
                <a:latin typeface="Arial"/>
                <a:cs typeface="Arial"/>
              </a:rPr>
              <a:t>MEDIC OR </a:t>
            </a:r>
            <a:r>
              <a:rPr sz="2000" b="1" spc="-25" dirty="0">
                <a:latin typeface="Arial"/>
                <a:cs typeface="Arial"/>
              </a:rPr>
              <a:t>MEDEVAC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265714" y="3030542"/>
            <a:ext cx="114300" cy="2592705"/>
            <a:chOff x="8265714" y="3030542"/>
            <a:chExt cx="114300" cy="2592705"/>
          </a:xfrm>
        </p:grpSpPr>
        <p:sp>
          <p:nvSpPr>
            <p:cNvPr id="19" name="object 19"/>
            <p:cNvSpPr/>
            <p:nvPr/>
          </p:nvSpPr>
          <p:spPr>
            <a:xfrm>
              <a:off x="8322864" y="3030542"/>
              <a:ext cx="0" cy="1373505"/>
            </a:xfrm>
            <a:custGeom>
              <a:avLst/>
              <a:gdLst/>
              <a:ahLst/>
              <a:cxnLst/>
              <a:rect l="l" t="t" r="r" b="b"/>
              <a:pathLst>
                <a:path h="1373504">
                  <a:moveTo>
                    <a:pt x="-57149" y="686646"/>
                  </a:moveTo>
                  <a:lnTo>
                    <a:pt x="57150" y="686646"/>
                  </a:lnTo>
                </a:path>
              </a:pathLst>
            </a:custGeom>
            <a:ln w="1373292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322864" y="4514030"/>
              <a:ext cx="0" cy="1109345"/>
            </a:xfrm>
            <a:custGeom>
              <a:avLst/>
              <a:gdLst/>
              <a:ahLst/>
              <a:cxnLst/>
              <a:rect l="l" t="t" r="r" b="b"/>
              <a:pathLst>
                <a:path h="1109345">
                  <a:moveTo>
                    <a:pt x="0" y="11090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622247" y="3721820"/>
            <a:ext cx="0" cy="251460"/>
          </a:xfrm>
          <a:custGeom>
            <a:avLst/>
            <a:gdLst/>
            <a:ahLst/>
            <a:cxnLst/>
            <a:rect l="l" t="t" r="r" b="b"/>
            <a:pathLst>
              <a:path h="251460">
                <a:moveTo>
                  <a:pt x="0" y="25146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22247" y="4090120"/>
            <a:ext cx="0" cy="251460"/>
          </a:xfrm>
          <a:custGeom>
            <a:avLst/>
            <a:gdLst/>
            <a:ahLst/>
            <a:cxnLst/>
            <a:rect l="l" t="t" r="r" b="b"/>
            <a:pathLst>
              <a:path h="251460">
                <a:moveTo>
                  <a:pt x="0" y="25146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43327"/>
            <a:ext cx="6687311" cy="46146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78895" y="386588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13625" y="1686052"/>
            <a:ext cx="10371455" cy="3418204"/>
          </a:xfrm>
          <a:prstGeom prst="rect">
            <a:avLst/>
          </a:prstGeom>
        </p:spPr>
        <p:txBody>
          <a:bodyPr vert="horz" wrap="square" lIns="0" tIns="2590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39"/>
              </a:spcBef>
            </a:pPr>
            <a:r>
              <a:rPr sz="2800" b="1" dirty="0">
                <a:latin typeface="Arial"/>
                <a:cs typeface="Arial"/>
              </a:rPr>
              <a:t>Casualties</a:t>
            </a:r>
            <a:r>
              <a:rPr sz="2800" b="1" spc="-5" dirty="0">
                <a:latin typeface="Arial"/>
                <a:cs typeface="Arial"/>
              </a:rPr>
              <a:t> with </a:t>
            </a:r>
            <a:r>
              <a:rPr sz="2800" b="1" dirty="0">
                <a:latin typeface="Arial"/>
                <a:cs typeface="Arial"/>
              </a:rPr>
              <a:t>these </a:t>
            </a:r>
            <a:r>
              <a:rPr sz="2800" b="1" spc="-5" dirty="0">
                <a:latin typeface="Arial"/>
                <a:cs typeface="Arial"/>
              </a:rPr>
              <a:t>injuries</a:t>
            </a:r>
            <a:r>
              <a:rPr sz="2800" b="1" dirty="0">
                <a:latin typeface="Arial"/>
                <a:cs typeface="Arial"/>
              </a:rPr>
              <a:t> must be treated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first:</a:t>
            </a:r>
            <a:endParaRPr sz="2800">
              <a:latin typeface="Arial"/>
              <a:cs typeface="Arial"/>
            </a:endParaRPr>
          </a:p>
          <a:p>
            <a:pPr marL="3627754">
              <a:lnSpc>
                <a:spcPct val="100000"/>
              </a:lnSpc>
              <a:spcBef>
                <a:spcPts val="1945"/>
              </a:spcBef>
            </a:pPr>
            <a:r>
              <a:rPr sz="2800" dirty="0">
                <a:latin typeface="Arial MT"/>
                <a:cs typeface="Arial MT"/>
              </a:rPr>
              <a:t>#1</a:t>
            </a:r>
            <a:r>
              <a:rPr sz="2800" spc="-20" dirty="0">
                <a:latin typeface="Arial MT"/>
                <a:cs typeface="Arial MT"/>
              </a:rPr>
              <a:t> </a:t>
            </a:r>
            <a:r>
              <a:rPr sz="2800" b="1" dirty="0">
                <a:solidFill>
                  <a:srgbClr val="D93C44"/>
                </a:solidFill>
                <a:latin typeface="Arial"/>
                <a:cs typeface="Arial"/>
              </a:rPr>
              <a:t>Massive</a:t>
            </a:r>
            <a:r>
              <a:rPr sz="2800" b="1" spc="-1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D93C44"/>
                </a:solidFill>
                <a:latin typeface="Arial"/>
                <a:cs typeface="Arial"/>
              </a:rPr>
              <a:t>bleeding</a:t>
            </a:r>
            <a:endParaRPr sz="2800">
              <a:latin typeface="Arial"/>
              <a:cs typeface="Arial"/>
            </a:endParaRPr>
          </a:p>
          <a:p>
            <a:pPr marL="3627754" marR="5080">
              <a:lnSpc>
                <a:spcPct val="119300"/>
              </a:lnSpc>
            </a:pPr>
            <a:r>
              <a:rPr sz="2800" dirty="0">
                <a:latin typeface="Arial MT"/>
                <a:cs typeface="Arial MT"/>
              </a:rPr>
              <a:t>#2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b="1" dirty="0">
                <a:latin typeface="Arial"/>
                <a:cs typeface="Arial"/>
              </a:rPr>
              <a:t>Penetrating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trauma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into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the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box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(torso) </a:t>
            </a:r>
            <a:r>
              <a:rPr sz="2800" spc="-76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#3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b="1" spc="-5" dirty="0">
                <a:latin typeface="Arial"/>
                <a:cs typeface="Arial"/>
              </a:rPr>
              <a:t>Airway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compromise</a:t>
            </a:r>
            <a:endParaRPr sz="2800">
              <a:latin typeface="Arial MT"/>
              <a:cs typeface="Arial MT"/>
            </a:endParaRPr>
          </a:p>
          <a:p>
            <a:pPr marL="3627754" marR="2914650">
              <a:lnSpc>
                <a:spcPct val="119300"/>
              </a:lnSpc>
              <a:spcBef>
                <a:spcPts val="75"/>
              </a:spcBef>
            </a:pPr>
            <a:r>
              <a:rPr sz="2800" dirty="0">
                <a:latin typeface="Arial MT"/>
                <a:cs typeface="Arial MT"/>
              </a:rPr>
              <a:t>#4 </a:t>
            </a:r>
            <a:r>
              <a:rPr sz="2800" b="1" dirty="0">
                <a:latin typeface="Arial"/>
                <a:cs typeface="Arial"/>
              </a:rPr>
              <a:t>Respiratory </a:t>
            </a:r>
            <a:r>
              <a:rPr sz="2800" dirty="0">
                <a:latin typeface="Arial MT"/>
                <a:cs typeface="Arial MT"/>
              </a:rPr>
              <a:t>distress </a:t>
            </a:r>
            <a:r>
              <a:rPr sz="2800" spc="-76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#5</a:t>
            </a:r>
            <a:r>
              <a:rPr sz="2800" spc="-18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Altered</a:t>
            </a:r>
            <a:r>
              <a:rPr sz="2800" spc="-2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mental</a:t>
            </a:r>
            <a:r>
              <a:rPr sz="2800" spc="-2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status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72032" y="947420"/>
            <a:ext cx="10730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TRIAGE</a:t>
            </a:r>
            <a:r>
              <a:rPr sz="3600" spc="-2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‒</a:t>
            </a:r>
            <a:r>
              <a:rPr sz="3600" spc="-2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PRIORITIZING</a:t>
            </a:r>
            <a:r>
              <a:rPr sz="3600" spc="-20" dirty="0">
                <a:solidFill>
                  <a:srgbClr val="000000"/>
                </a:solidFill>
              </a:rPr>
              <a:t> </a:t>
            </a:r>
            <a:r>
              <a:rPr sz="3600" spc="-35" dirty="0">
                <a:solidFill>
                  <a:srgbClr val="000000"/>
                </a:solidFill>
              </a:rPr>
              <a:t>MULTIPLE</a:t>
            </a:r>
            <a:r>
              <a:rPr sz="3600" spc="-20" dirty="0">
                <a:solidFill>
                  <a:srgbClr val="000000"/>
                </a:solidFill>
              </a:rPr>
              <a:t> </a:t>
            </a:r>
            <a:r>
              <a:rPr sz="3600" spc="-30" dirty="0">
                <a:solidFill>
                  <a:srgbClr val="000000"/>
                </a:solidFill>
              </a:rPr>
              <a:t>CASUALTIES</a:t>
            </a:r>
            <a:endParaRPr sz="3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9456"/>
            <a:ext cx="6687311" cy="66385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TACTICAL</a:t>
            </a:r>
            <a:r>
              <a:rPr spc="-90" dirty="0"/>
              <a:t> </a:t>
            </a:r>
            <a:r>
              <a:rPr spc="-5" dirty="0"/>
              <a:t>FIELD</a:t>
            </a:r>
            <a:r>
              <a:rPr spc="-40" dirty="0"/>
              <a:t> </a:t>
            </a:r>
            <a:r>
              <a:rPr dirty="0"/>
              <a:t>CARE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42678" y="947420"/>
            <a:ext cx="59880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TRIAGE</a:t>
            </a:r>
            <a:r>
              <a:rPr sz="3600" b="1" spc="-55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6483" y="2080259"/>
            <a:ext cx="6892925" cy="198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100" marR="21590" indent="-279400">
              <a:lnSpc>
                <a:spcPct val="100000"/>
              </a:lnSpc>
              <a:spcBef>
                <a:spcPts val="100"/>
              </a:spcBef>
              <a:buClr>
                <a:srgbClr val="D93C44"/>
              </a:buClr>
              <a:buFont typeface="Wingdings"/>
              <a:buChar char=""/>
              <a:tabLst>
                <a:tab pos="291465" algn="l"/>
                <a:tab pos="292100" algn="l"/>
              </a:tabLst>
            </a:pPr>
            <a:r>
              <a:rPr sz="2000" dirty="0">
                <a:latin typeface="Arial MT"/>
                <a:cs typeface="Arial MT"/>
              </a:rPr>
              <a:t>Casualties </a:t>
            </a:r>
            <a:r>
              <a:rPr sz="2000" spc="-5" dirty="0">
                <a:latin typeface="Arial MT"/>
                <a:cs typeface="Arial MT"/>
              </a:rPr>
              <a:t>may </a:t>
            </a:r>
            <a:r>
              <a:rPr sz="2000" dirty="0">
                <a:latin typeface="Arial MT"/>
                <a:cs typeface="Arial MT"/>
              </a:rPr>
              <a:t>need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dirty="0">
                <a:latin typeface="Arial MT"/>
                <a:cs typeface="Arial MT"/>
              </a:rPr>
              <a:t>be </a:t>
            </a:r>
            <a:r>
              <a:rPr sz="2000" spc="-5" dirty="0">
                <a:latin typeface="Arial MT"/>
                <a:cs typeface="Arial MT"/>
              </a:rPr>
              <a:t>sorted into prioritized treatment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groups</a:t>
            </a:r>
            <a:endParaRPr sz="2000">
              <a:latin typeface="Arial MT"/>
              <a:cs typeface="Arial MT"/>
            </a:endParaRPr>
          </a:p>
          <a:p>
            <a:pPr marL="292100" marR="5080" indent="-279400">
              <a:lnSpc>
                <a:spcPct val="100000"/>
              </a:lnSpc>
              <a:spcBef>
                <a:spcPts val="1005"/>
              </a:spcBef>
              <a:buClr>
                <a:srgbClr val="D93C44"/>
              </a:buClr>
              <a:buFont typeface="Wingdings"/>
              <a:buChar char=""/>
              <a:tabLst>
                <a:tab pos="291465" algn="l"/>
                <a:tab pos="292100" algn="l"/>
              </a:tabLst>
            </a:pPr>
            <a:r>
              <a:rPr sz="2000" dirty="0">
                <a:latin typeface="Arial MT"/>
                <a:cs typeface="Arial MT"/>
              </a:rPr>
              <a:t>The CLS </a:t>
            </a:r>
            <a:r>
              <a:rPr sz="2000" spc="-5" dirty="0">
                <a:latin typeface="Arial MT"/>
                <a:cs typeface="Arial MT"/>
              </a:rPr>
              <a:t>may </a:t>
            </a:r>
            <a:r>
              <a:rPr sz="2000" dirty="0">
                <a:latin typeface="Arial MT"/>
                <a:cs typeface="Arial MT"/>
              </a:rPr>
              <a:t>be </a:t>
            </a:r>
            <a:r>
              <a:rPr sz="2000" spc="-5" dirty="0">
                <a:latin typeface="Arial MT"/>
                <a:cs typeface="Arial MT"/>
              </a:rPr>
              <a:t>required to </a:t>
            </a:r>
            <a:r>
              <a:rPr sz="2000" dirty="0">
                <a:latin typeface="Arial MT"/>
                <a:cs typeface="Arial MT"/>
              </a:rPr>
              <a:t>assist medical </a:t>
            </a:r>
            <a:r>
              <a:rPr sz="2000" spc="-5" dirty="0">
                <a:latin typeface="Arial MT"/>
                <a:cs typeface="Arial MT"/>
              </a:rPr>
              <a:t>personnel </a:t>
            </a:r>
            <a:r>
              <a:rPr sz="2000" dirty="0">
                <a:latin typeface="Arial MT"/>
                <a:cs typeface="Arial MT"/>
              </a:rPr>
              <a:t>with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urgent </a:t>
            </a:r>
            <a:r>
              <a:rPr sz="2000" dirty="0">
                <a:latin typeface="Arial MT"/>
                <a:cs typeface="Arial MT"/>
              </a:rPr>
              <a:t>casualties, </a:t>
            </a:r>
            <a:r>
              <a:rPr sz="2000" spc="-5" dirty="0">
                <a:latin typeface="Arial MT"/>
                <a:cs typeface="Arial MT"/>
              </a:rPr>
              <a:t>monitor </a:t>
            </a:r>
            <a:r>
              <a:rPr sz="2000" dirty="0">
                <a:latin typeface="Arial MT"/>
                <a:cs typeface="Arial MT"/>
              </a:rPr>
              <a:t>casualties </a:t>
            </a:r>
            <a:r>
              <a:rPr sz="2000" spc="-5" dirty="0">
                <a:latin typeface="Arial MT"/>
                <a:cs typeface="Arial MT"/>
              </a:rPr>
              <a:t>after emergency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interventions, </a:t>
            </a:r>
            <a:r>
              <a:rPr sz="2000" dirty="0">
                <a:latin typeface="Arial MT"/>
                <a:cs typeface="Arial MT"/>
              </a:rPr>
              <a:t>and </a:t>
            </a:r>
            <a:r>
              <a:rPr sz="2000" spc="-5" dirty="0">
                <a:latin typeface="Arial MT"/>
                <a:cs typeface="Arial MT"/>
              </a:rPr>
              <a:t>may </a:t>
            </a:r>
            <a:r>
              <a:rPr sz="2000" dirty="0">
                <a:latin typeface="Arial MT"/>
                <a:cs typeface="Arial MT"/>
              </a:rPr>
              <a:t>be </a:t>
            </a:r>
            <a:r>
              <a:rPr sz="2000" spc="-5" dirty="0">
                <a:latin typeface="Arial MT"/>
                <a:cs typeface="Arial MT"/>
              </a:rPr>
              <a:t>tasked </a:t>
            </a:r>
            <a:r>
              <a:rPr sz="2000" dirty="0">
                <a:latin typeface="Arial MT"/>
                <a:cs typeface="Arial MT"/>
              </a:rPr>
              <a:t>with </a:t>
            </a:r>
            <a:r>
              <a:rPr sz="2000" spc="-5" dirty="0">
                <a:latin typeface="Arial MT"/>
                <a:cs typeface="Arial MT"/>
              </a:rPr>
              <a:t>preparing </a:t>
            </a:r>
            <a:r>
              <a:rPr sz="2000" dirty="0">
                <a:latin typeface="Arial MT"/>
                <a:cs typeface="Arial MT"/>
              </a:rPr>
              <a:t>casualties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evacuation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72218" y="2128337"/>
            <a:ext cx="114300" cy="1872614"/>
            <a:chOff x="4772218" y="2128337"/>
            <a:chExt cx="114300" cy="1872614"/>
          </a:xfrm>
        </p:grpSpPr>
        <p:sp>
          <p:nvSpPr>
            <p:cNvPr id="7" name="object 7"/>
            <p:cNvSpPr/>
            <p:nvPr/>
          </p:nvSpPr>
          <p:spPr>
            <a:xfrm>
              <a:off x="4829368" y="2128337"/>
              <a:ext cx="0" cy="577215"/>
            </a:xfrm>
            <a:custGeom>
              <a:avLst/>
              <a:gdLst/>
              <a:ahLst/>
              <a:cxnLst/>
              <a:rect l="l" t="t" r="r" b="b"/>
              <a:pathLst>
                <a:path h="577214">
                  <a:moveTo>
                    <a:pt x="0" y="57676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29368" y="2864889"/>
              <a:ext cx="0" cy="1136015"/>
            </a:xfrm>
            <a:custGeom>
              <a:avLst/>
              <a:gdLst/>
              <a:ahLst/>
              <a:cxnLst/>
              <a:rect l="l" t="t" r="r" b="b"/>
              <a:pathLst>
                <a:path h="1136014">
                  <a:moveTo>
                    <a:pt x="0" y="113561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75560"/>
            <a:ext cx="6394450" cy="4282440"/>
            <a:chOff x="0" y="2575560"/>
            <a:chExt cx="6394450" cy="4282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75560"/>
              <a:ext cx="6388608" cy="4282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36819" y="2647192"/>
              <a:ext cx="0" cy="889000"/>
            </a:xfrm>
            <a:custGeom>
              <a:avLst/>
              <a:gdLst/>
              <a:ahLst/>
              <a:cxnLst/>
              <a:rect l="l" t="t" r="r" b="b"/>
              <a:pathLst>
                <a:path h="889000">
                  <a:moveTo>
                    <a:pt x="0" y="888598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36819" y="3665153"/>
              <a:ext cx="0" cy="532130"/>
            </a:xfrm>
            <a:custGeom>
              <a:avLst/>
              <a:gdLst/>
              <a:ahLst/>
              <a:cxnLst/>
              <a:rect l="l" t="t" r="r" b="b"/>
              <a:pathLst>
                <a:path h="532129">
                  <a:moveTo>
                    <a:pt x="0" y="53155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36819" y="4326067"/>
              <a:ext cx="0" cy="532130"/>
            </a:xfrm>
            <a:custGeom>
              <a:avLst/>
              <a:gdLst/>
              <a:ahLst/>
              <a:cxnLst/>
              <a:rect l="l" t="t" r="r" b="b"/>
              <a:pathLst>
                <a:path h="532129">
                  <a:moveTo>
                    <a:pt x="0" y="53155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36819" y="4986981"/>
              <a:ext cx="0" cy="532130"/>
            </a:xfrm>
            <a:custGeom>
              <a:avLst/>
              <a:gdLst/>
              <a:ahLst/>
              <a:cxnLst/>
              <a:rect l="l" t="t" r="r" b="b"/>
              <a:pathLst>
                <a:path h="532129">
                  <a:moveTo>
                    <a:pt x="0" y="53155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TACTICAL</a:t>
            </a:r>
            <a:r>
              <a:rPr spc="-90" dirty="0"/>
              <a:t> </a:t>
            </a:r>
            <a:r>
              <a:rPr spc="-5" dirty="0"/>
              <a:t>FIELD</a:t>
            </a:r>
            <a:r>
              <a:rPr spc="-40" dirty="0"/>
              <a:t> </a:t>
            </a:r>
            <a:r>
              <a:rPr dirty="0"/>
              <a:t>CARE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950301" y="947420"/>
            <a:ext cx="2371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S</a:t>
            </a:r>
            <a:r>
              <a:rPr sz="3600" b="1" dirty="0">
                <a:latin typeface="Arial"/>
                <a:cs typeface="Arial"/>
              </a:rPr>
              <a:t>UMMA</a:t>
            </a:r>
            <a:r>
              <a:rPr sz="3600" b="1" spc="-135" dirty="0">
                <a:latin typeface="Arial"/>
                <a:cs typeface="Arial"/>
              </a:rPr>
              <a:t>R</a:t>
            </a:r>
            <a:r>
              <a:rPr sz="3600" b="1" dirty="0">
                <a:latin typeface="Arial"/>
                <a:cs typeface="Arial"/>
              </a:rPr>
              <a:t>Y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36819" y="1986278"/>
            <a:ext cx="0" cy="532130"/>
          </a:xfrm>
          <a:custGeom>
            <a:avLst/>
            <a:gdLst/>
            <a:ahLst/>
            <a:cxnLst/>
            <a:rect l="l" t="t" r="r" b="b"/>
            <a:pathLst>
              <a:path h="532130">
                <a:moveTo>
                  <a:pt x="0" y="53155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481245" y="1995932"/>
            <a:ext cx="5283835" cy="35490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12445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latin typeface="Arial MT"/>
                <a:cs typeface="Arial MT"/>
              </a:rPr>
              <a:t>Ensure you are aware of all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security and safety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procedures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TFC</a:t>
            </a:r>
            <a:endParaRPr sz="1800">
              <a:latin typeface="Arial MT"/>
              <a:cs typeface="Arial MT"/>
            </a:endParaRPr>
          </a:p>
          <a:p>
            <a:pPr marL="12700" marR="8890">
              <a:lnSpc>
                <a:spcPct val="99400"/>
              </a:lnSpc>
              <a:spcBef>
                <a:spcPts val="1010"/>
              </a:spcBef>
            </a:pPr>
            <a:r>
              <a:rPr sz="1800" spc="-30" dirty="0">
                <a:latin typeface="Arial MT"/>
                <a:cs typeface="Arial MT"/>
              </a:rPr>
              <a:t>Tactical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Field Care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5" dirty="0">
                <a:latin typeface="Arial MT"/>
                <a:cs typeface="Arial MT"/>
              </a:rPr>
              <a:t> when the casualty and 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responder are both no longer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under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effective</a:t>
            </a:r>
            <a:r>
              <a:rPr sz="1800" spc="-5" dirty="0">
                <a:latin typeface="Arial MT"/>
                <a:cs typeface="Arial MT"/>
              </a:rPr>
              <a:t> enemy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fire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threat</a:t>
            </a:r>
            <a:endParaRPr sz="1800">
              <a:latin typeface="Arial MT"/>
              <a:cs typeface="Arial MT"/>
            </a:endParaRPr>
          </a:p>
          <a:p>
            <a:pPr marL="12700" marR="339090">
              <a:lnSpc>
                <a:spcPts val="2110"/>
              </a:lnSpc>
              <a:spcBef>
                <a:spcPts val="1145"/>
              </a:spcBef>
            </a:pPr>
            <a:r>
              <a:rPr sz="1800" spc="-5" dirty="0">
                <a:latin typeface="Arial MT"/>
                <a:cs typeface="Arial MT"/>
              </a:rPr>
              <a:t>Security and safety </a:t>
            </a:r>
            <a:r>
              <a:rPr sz="1800" dirty="0">
                <a:latin typeface="Arial MT"/>
                <a:cs typeface="Arial MT"/>
              </a:rPr>
              <a:t>in TFC is a </a:t>
            </a:r>
            <a:r>
              <a:rPr sz="1800" spc="-5" dirty="0">
                <a:latin typeface="Arial MT"/>
                <a:cs typeface="Arial MT"/>
              </a:rPr>
              <a:t>priority; clear and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secure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weapons and communications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090"/>
              </a:lnSpc>
              <a:spcBef>
                <a:spcPts val="1100"/>
              </a:spcBef>
            </a:pPr>
            <a:r>
              <a:rPr sz="1800" spc="-5" dirty="0">
                <a:latin typeface="Arial MT"/>
                <a:cs typeface="Arial MT"/>
              </a:rPr>
              <a:t>Understand the principles of casualty extractions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accordance with unit standard operating procedures</a:t>
            </a:r>
            <a:endParaRPr sz="1800">
              <a:latin typeface="Arial MT"/>
              <a:cs typeface="Arial MT"/>
            </a:endParaRPr>
          </a:p>
          <a:p>
            <a:pPr marL="12700" marR="106680">
              <a:lnSpc>
                <a:spcPct val="101099"/>
              </a:lnSpc>
              <a:spcBef>
                <a:spcPts val="969"/>
              </a:spcBef>
            </a:pPr>
            <a:r>
              <a:rPr sz="1800" spc="-5" dirty="0">
                <a:latin typeface="Arial MT"/>
                <a:cs typeface="Arial MT"/>
              </a:rPr>
              <a:t>Always follow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MARCH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PAWS</a:t>
            </a:r>
            <a:r>
              <a:rPr sz="1800" spc="-5" dirty="0">
                <a:latin typeface="Arial MT"/>
                <a:cs typeface="Arial MT"/>
              </a:rPr>
              <a:t> procedure during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life-threatening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after life-threatening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injuries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46422" y="947420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CHECK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ON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567938" y="2122932"/>
            <a:ext cx="7442200" cy="17145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difference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between the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TFC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CUF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phases?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8000"/>
              </a:lnSpc>
              <a:spcBef>
                <a:spcPts val="1005"/>
              </a:spcBef>
            </a:pP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True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False: During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TFC,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 tactical situation could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change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back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CUF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again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time.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MARCH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PAWS?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50063" y="347573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0063" y="2763073"/>
            <a:ext cx="0" cy="563245"/>
          </a:xfrm>
          <a:custGeom>
            <a:avLst/>
            <a:gdLst/>
            <a:ahLst/>
            <a:cxnLst/>
            <a:rect l="l" t="t" r="r" b="b"/>
            <a:pathLst>
              <a:path h="563245">
                <a:moveTo>
                  <a:pt x="0" y="56301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50063" y="2303438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5">
                <a:moveTo>
                  <a:pt x="0" y="23656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8900" y="2057400"/>
            <a:ext cx="69342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130" dirty="0">
                <a:solidFill>
                  <a:srgbClr val="FFFFFF"/>
                </a:solidFill>
              </a:rPr>
              <a:t> </a:t>
            </a:r>
            <a:r>
              <a:rPr sz="6000" spc="-5" dirty="0">
                <a:solidFill>
                  <a:srgbClr val="FFFFFF"/>
                </a:solidFill>
              </a:rPr>
              <a:t>QUESTIONS?</a:t>
            </a:r>
            <a:endParaRPr sz="6000" dirty="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2495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441412" y="2"/>
                </a:lnTo>
                <a:lnTo>
                  <a:pt x="492112" y="2"/>
                </a:lnTo>
                <a:lnTo>
                  <a:pt x="542812" y="2"/>
                </a:lnTo>
                <a:lnTo>
                  <a:pt x="593513" y="2"/>
                </a:lnTo>
                <a:lnTo>
                  <a:pt x="644213" y="2"/>
                </a:lnTo>
                <a:lnTo>
                  <a:pt x="694913" y="2"/>
                </a:lnTo>
                <a:lnTo>
                  <a:pt x="745613" y="2"/>
                </a:lnTo>
                <a:lnTo>
                  <a:pt x="796314" y="1"/>
                </a:lnTo>
                <a:lnTo>
                  <a:pt x="847014" y="1"/>
                </a:lnTo>
                <a:lnTo>
                  <a:pt x="897714" y="1"/>
                </a:lnTo>
                <a:lnTo>
                  <a:pt x="948414" y="1"/>
                </a:lnTo>
                <a:lnTo>
                  <a:pt x="999115" y="1"/>
                </a:lnTo>
                <a:lnTo>
                  <a:pt x="1049815" y="1"/>
                </a:lnTo>
                <a:lnTo>
                  <a:pt x="1100515" y="1"/>
                </a:lnTo>
                <a:lnTo>
                  <a:pt x="1151215" y="1"/>
                </a:lnTo>
                <a:lnTo>
                  <a:pt x="1201916" y="1"/>
                </a:lnTo>
                <a:lnTo>
                  <a:pt x="1252616" y="1"/>
                </a:lnTo>
                <a:lnTo>
                  <a:pt x="1303316" y="1"/>
                </a:lnTo>
                <a:lnTo>
                  <a:pt x="1354017" y="1"/>
                </a:lnTo>
                <a:lnTo>
                  <a:pt x="1404717" y="1"/>
                </a:lnTo>
                <a:lnTo>
                  <a:pt x="1455417" y="1"/>
                </a:lnTo>
                <a:lnTo>
                  <a:pt x="1506117" y="1"/>
                </a:lnTo>
                <a:lnTo>
                  <a:pt x="1556818" y="1"/>
                </a:lnTo>
                <a:lnTo>
                  <a:pt x="1607518" y="1"/>
                </a:lnTo>
                <a:lnTo>
                  <a:pt x="1658218" y="1"/>
                </a:lnTo>
                <a:lnTo>
                  <a:pt x="1708918" y="1"/>
                </a:lnTo>
                <a:lnTo>
                  <a:pt x="1759619" y="1"/>
                </a:lnTo>
                <a:lnTo>
                  <a:pt x="1810319" y="1"/>
                </a:lnTo>
                <a:lnTo>
                  <a:pt x="1861019" y="1"/>
                </a:lnTo>
                <a:lnTo>
                  <a:pt x="1911719" y="1"/>
                </a:lnTo>
                <a:lnTo>
                  <a:pt x="1962420" y="1"/>
                </a:lnTo>
                <a:lnTo>
                  <a:pt x="2013120" y="1"/>
                </a:lnTo>
                <a:lnTo>
                  <a:pt x="2063820" y="1"/>
                </a:lnTo>
                <a:lnTo>
                  <a:pt x="2114520" y="1"/>
                </a:lnTo>
                <a:lnTo>
                  <a:pt x="2165221" y="1"/>
                </a:lnTo>
                <a:lnTo>
                  <a:pt x="2215921" y="1"/>
                </a:lnTo>
                <a:lnTo>
                  <a:pt x="2266621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2" y="1"/>
                </a:lnTo>
                <a:lnTo>
                  <a:pt x="2469422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3" y="1"/>
                </a:lnTo>
                <a:lnTo>
                  <a:pt x="2672223" y="1"/>
                </a:lnTo>
                <a:lnTo>
                  <a:pt x="2722924" y="1"/>
                </a:lnTo>
                <a:lnTo>
                  <a:pt x="2773624" y="1"/>
                </a:lnTo>
                <a:lnTo>
                  <a:pt x="2824324" y="1"/>
                </a:lnTo>
                <a:lnTo>
                  <a:pt x="2875024" y="1"/>
                </a:lnTo>
                <a:lnTo>
                  <a:pt x="2925725" y="1"/>
                </a:lnTo>
                <a:lnTo>
                  <a:pt x="2976425" y="1"/>
                </a:lnTo>
                <a:lnTo>
                  <a:pt x="3027125" y="1"/>
                </a:lnTo>
                <a:lnTo>
                  <a:pt x="3077825" y="1"/>
                </a:lnTo>
                <a:lnTo>
                  <a:pt x="3128526" y="1"/>
                </a:lnTo>
                <a:lnTo>
                  <a:pt x="3179226" y="1"/>
                </a:lnTo>
                <a:lnTo>
                  <a:pt x="3229926" y="1"/>
                </a:lnTo>
                <a:lnTo>
                  <a:pt x="3280626" y="1"/>
                </a:lnTo>
                <a:lnTo>
                  <a:pt x="3331327" y="1"/>
                </a:lnTo>
                <a:lnTo>
                  <a:pt x="3382027" y="1"/>
                </a:lnTo>
                <a:lnTo>
                  <a:pt x="3432727" y="1"/>
                </a:lnTo>
                <a:lnTo>
                  <a:pt x="3483427" y="1"/>
                </a:lnTo>
                <a:lnTo>
                  <a:pt x="3534128" y="1"/>
                </a:lnTo>
                <a:lnTo>
                  <a:pt x="3584828" y="1"/>
                </a:lnTo>
                <a:lnTo>
                  <a:pt x="3635528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29" y="1"/>
                </a:lnTo>
                <a:lnTo>
                  <a:pt x="3838329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0" y="1"/>
                </a:lnTo>
                <a:lnTo>
                  <a:pt x="4041130" y="1"/>
                </a:lnTo>
                <a:lnTo>
                  <a:pt x="4091831" y="1"/>
                </a:lnTo>
                <a:lnTo>
                  <a:pt x="4142531" y="1"/>
                </a:lnTo>
                <a:lnTo>
                  <a:pt x="4193231" y="1"/>
                </a:lnTo>
                <a:lnTo>
                  <a:pt x="4243931" y="1"/>
                </a:lnTo>
                <a:lnTo>
                  <a:pt x="4294632" y="1"/>
                </a:lnTo>
                <a:lnTo>
                  <a:pt x="4345332" y="1"/>
                </a:lnTo>
                <a:lnTo>
                  <a:pt x="4396032" y="1"/>
                </a:lnTo>
                <a:lnTo>
                  <a:pt x="4446732" y="1"/>
                </a:lnTo>
                <a:lnTo>
                  <a:pt x="4497433" y="1"/>
                </a:lnTo>
                <a:lnTo>
                  <a:pt x="4548133" y="1"/>
                </a:lnTo>
                <a:lnTo>
                  <a:pt x="4598833" y="1"/>
                </a:lnTo>
                <a:lnTo>
                  <a:pt x="4649533" y="1"/>
                </a:lnTo>
                <a:lnTo>
                  <a:pt x="4700234" y="1"/>
                </a:lnTo>
                <a:lnTo>
                  <a:pt x="4750934" y="1"/>
                </a:lnTo>
                <a:lnTo>
                  <a:pt x="4801634" y="1"/>
                </a:lnTo>
                <a:lnTo>
                  <a:pt x="4852334" y="1"/>
                </a:lnTo>
                <a:lnTo>
                  <a:pt x="4903035" y="1"/>
                </a:lnTo>
                <a:lnTo>
                  <a:pt x="4953735" y="1"/>
                </a:lnTo>
                <a:lnTo>
                  <a:pt x="5004435" y="1"/>
                </a:lnTo>
                <a:lnTo>
                  <a:pt x="5055136" y="0"/>
                </a:lnTo>
                <a:lnTo>
                  <a:pt x="5105836" y="0"/>
                </a:lnTo>
                <a:lnTo>
                  <a:pt x="5156536" y="0"/>
                </a:lnTo>
                <a:lnTo>
                  <a:pt x="5207236" y="0"/>
                </a:lnTo>
                <a:lnTo>
                  <a:pt x="5257937" y="0"/>
                </a:lnTo>
                <a:lnTo>
                  <a:pt x="5308637" y="0"/>
                </a:lnTo>
                <a:lnTo>
                  <a:pt x="5359337" y="0"/>
                </a:lnTo>
                <a:lnTo>
                  <a:pt x="5410037" y="0"/>
                </a:lnTo>
                <a:lnTo>
                  <a:pt x="5460738" y="0"/>
                </a:lnTo>
                <a:lnTo>
                  <a:pt x="5511438" y="0"/>
                </a:lnTo>
                <a:lnTo>
                  <a:pt x="5562138" y="0"/>
                </a:lnTo>
                <a:lnTo>
                  <a:pt x="5612838" y="0"/>
                </a:lnTo>
                <a:lnTo>
                  <a:pt x="5663539" y="0"/>
                </a:lnTo>
                <a:lnTo>
                  <a:pt x="5714239" y="0"/>
                </a:lnTo>
                <a:lnTo>
                  <a:pt x="5764939" y="0"/>
                </a:lnTo>
                <a:lnTo>
                  <a:pt x="5815639" y="0"/>
                </a:lnTo>
                <a:lnTo>
                  <a:pt x="5866340" y="0"/>
                </a:lnTo>
                <a:lnTo>
                  <a:pt x="5917040" y="0"/>
                </a:lnTo>
                <a:lnTo>
                  <a:pt x="5967740" y="0"/>
                </a:lnTo>
                <a:lnTo>
                  <a:pt x="6018440" y="0"/>
                </a:lnTo>
                <a:lnTo>
                  <a:pt x="6069141" y="0"/>
                </a:lnTo>
                <a:lnTo>
                  <a:pt x="6119841" y="0"/>
                </a:lnTo>
                <a:lnTo>
                  <a:pt x="6170541" y="0"/>
                </a:lnTo>
                <a:lnTo>
                  <a:pt x="6221241" y="0"/>
                </a:lnTo>
                <a:lnTo>
                  <a:pt x="6271942" y="0"/>
                </a:lnTo>
                <a:lnTo>
                  <a:pt x="6322642" y="0"/>
                </a:lnTo>
                <a:lnTo>
                  <a:pt x="6373342" y="0"/>
                </a:lnTo>
                <a:lnTo>
                  <a:pt x="6424042" y="0"/>
                </a:lnTo>
                <a:lnTo>
                  <a:pt x="6474743" y="0"/>
                </a:lnTo>
                <a:lnTo>
                  <a:pt x="6525443" y="0"/>
                </a:lnTo>
                <a:lnTo>
                  <a:pt x="6576143" y="0"/>
                </a:lnTo>
                <a:lnTo>
                  <a:pt x="6626844" y="0"/>
                </a:lnTo>
                <a:lnTo>
                  <a:pt x="6677544" y="0"/>
                </a:lnTo>
                <a:lnTo>
                  <a:pt x="6728244" y="0"/>
                </a:lnTo>
                <a:lnTo>
                  <a:pt x="6778944" y="0"/>
                </a:lnTo>
                <a:lnTo>
                  <a:pt x="6829645" y="0"/>
                </a:lnTo>
                <a:lnTo>
                  <a:pt x="6880345" y="0"/>
                </a:lnTo>
                <a:lnTo>
                  <a:pt x="6931045" y="0"/>
                </a:lnTo>
                <a:lnTo>
                  <a:pt x="6981745" y="0"/>
                </a:lnTo>
                <a:lnTo>
                  <a:pt x="7032446" y="0"/>
                </a:lnTo>
                <a:lnTo>
                  <a:pt x="7083146" y="0"/>
                </a:lnTo>
                <a:lnTo>
                  <a:pt x="7133846" y="0"/>
                </a:lnTo>
                <a:lnTo>
                  <a:pt x="7184546" y="0"/>
                </a:lnTo>
                <a:lnTo>
                  <a:pt x="7235247" y="0"/>
                </a:lnTo>
                <a:lnTo>
                  <a:pt x="7285947" y="0"/>
                </a:lnTo>
                <a:lnTo>
                  <a:pt x="7336647" y="0"/>
                </a:lnTo>
                <a:lnTo>
                  <a:pt x="7387347" y="0"/>
                </a:lnTo>
                <a:lnTo>
                  <a:pt x="7438048" y="0"/>
                </a:lnTo>
                <a:lnTo>
                  <a:pt x="7488748" y="0"/>
                </a:lnTo>
                <a:lnTo>
                  <a:pt x="7539448" y="0"/>
                </a:lnTo>
                <a:lnTo>
                  <a:pt x="7590148" y="0"/>
                </a:lnTo>
                <a:lnTo>
                  <a:pt x="7640849" y="0"/>
                </a:lnTo>
                <a:lnTo>
                  <a:pt x="7691549" y="0"/>
                </a:lnTo>
                <a:lnTo>
                  <a:pt x="7742249" y="0"/>
                </a:lnTo>
                <a:lnTo>
                  <a:pt x="7792950" y="0"/>
                </a:lnTo>
                <a:lnTo>
                  <a:pt x="7843650" y="0"/>
                </a:lnTo>
                <a:lnTo>
                  <a:pt x="7894350" y="0"/>
                </a:lnTo>
                <a:lnTo>
                  <a:pt x="7945050" y="0"/>
                </a:lnTo>
                <a:lnTo>
                  <a:pt x="7995751" y="0"/>
                </a:lnTo>
                <a:lnTo>
                  <a:pt x="8046451" y="0"/>
                </a:lnTo>
                <a:lnTo>
                  <a:pt x="8097151" y="0"/>
                </a:lnTo>
                <a:lnTo>
                  <a:pt x="8147851" y="0"/>
                </a:lnTo>
                <a:lnTo>
                  <a:pt x="8198552" y="0"/>
                </a:lnTo>
                <a:lnTo>
                  <a:pt x="8249252" y="0"/>
                </a:lnTo>
                <a:lnTo>
                  <a:pt x="8299952" y="0"/>
                </a:lnTo>
                <a:lnTo>
                  <a:pt x="8350652" y="0"/>
                </a:lnTo>
                <a:lnTo>
                  <a:pt x="8401353" y="0"/>
                </a:lnTo>
                <a:lnTo>
                  <a:pt x="8452053" y="0"/>
                </a:lnTo>
                <a:lnTo>
                  <a:pt x="8502753" y="0"/>
                </a:lnTo>
                <a:lnTo>
                  <a:pt x="8553454" y="0"/>
                </a:lnTo>
                <a:lnTo>
                  <a:pt x="8604154" y="0"/>
                </a:lnTo>
                <a:lnTo>
                  <a:pt x="8654854" y="0"/>
                </a:lnTo>
                <a:lnTo>
                  <a:pt x="8705554" y="0"/>
                </a:lnTo>
                <a:lnTo>
                  <a:pt x="8756255" y="0"/>
                </a:lnTo>
                <a:lnTo>
                  <a:pt x="8806955" y="0"/>
                </a:lnTo>
                <a:lnTo>
                  <a:pt x="8857655" y="0"/>
                </a:lnTo>
                <a:lnTo>
                  <a:pt x="8908355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8824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/>
              <a:t>TACTICAL </a:t>
            </a:r>
            <a:r>
              <a:rPr sz="2000" spc="-25" dirty="0"/>
              <a:t>COMBAT </a:t>
            </a:r>
            <a:r>
              <a:rPr sz="2000" spc="-20" dirty="0"/>
              <a:t>CASUALTY </a:t>
            </a:r>
            <a:r>
              <a:rPr sz="2000" dirty="0"/>
              <a:t>CARE (TCCC) </a:t>
            </a:r>
            <a:r>
              <a:rPr sz="2000" spc="-545" dirty="0"/>
              <a:t> </a:t>
            </a:r>
            <a:r>
              <a:rPr sz="2000" dirty="0"/>
              <a:t>ROLE-BASED</a:t>
            </a:r>
            <a:r>
              <a:rPr sz="2000" spc="-15" dirty="0"/>
              <a:t> </a:t>
            </a:r>
            <a:r>
              <a:rPr sz="2000" dirty="0"/>
              <a:t>TRAINING</a:t>
            </a:r>
            <a:r>
              <a:rPr sz="2000" spc="-20" dirty="0"/>
              <a:t> </a:t>
            </a:r>
            <a:r>
              <a:rPr sz="2000" dirty="0"/>
              <a:t>SPECTRUM</a:t>
            </a:r>
            <a:endParaRPr sz="2000"/>
          </a:p>
        </p:txBody>
      </p:sp>
      <p:grpSp>
        <p:nvGrpSpPr>
          <p:cNvPr id="4" name="object 4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5" name="object 5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8" y="371576"/>
                  </a:lnTo>
                  <a:lnTo>
                    <a:pt x="10024089" y="185794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53125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4885" y="531520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D93C44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D93C44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D93C44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8" y="0"/>
                </a:moveTo>
                <a:lnTo>
                  <a:pt x="0" y="0"/>
                </a:lnTo>
                <a:lnTo>
                  <a:pt x="0" y="424731"/>
                </a:lnTo>
                <a:lnTo>
                  <a:pt x="4714618" y="424731"/>
                </a:lnTo>
                <a:lnTo>
                  <a:pt x="4714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36392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65627" y="1513213"/>
            <a:ext cx="3914775" cy="708025"/>
            <a:chOff x="1665627" y="1513213"/>
            <a:chExt cx="3914775" cy="708025"/>
          </a:xfrm>
        </p:grpSpPr>
        <p:sp>
          <p:nvSpPr>
            <p:cNvPr id="12" name="object 12"/>
            <p:cNvSpPr/>
            <p:nvPr/>
          </p:nvSpPr>
          <p:spPr>
            <a:xfrm>
              <a:off x="1678327" y="1817224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20624" y="1513213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8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8" y="707886"/>
                  </a:lnTo>
                  <a:lnTo>
                    <a:pt x="199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847173" y="1534667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6" name="object 16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4399" y="2197608"/>
              <a:ext cx="1850136" cy="28285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5455" y="2173224"/>
              <a:ext cx="1850136" cy="2828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40" y="2185416"/>
              <a:ext cx="2267712" cy="34686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6463" y="2157984"/>
              <a:ext cx="1874519" cy="286816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56704" y="1788605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1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2404671" y="646330"/>
                  </a:lnTo>
                  <a:lnTo>
                    <a:pt x="2404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54257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699684" y="656712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>
                <a:solidFill>
                  <a:srgbClr val="677A8C"/>
                </a:solidFill>
              </a:rPr>
              <a:t>#TCCC-CLS-PPT-04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spc="-5" dirty="0">
                <a:solidFill>
                  <a:srgbClr val="677A8C"/>
                </a:solidFill>
              </a:rPr>
              <a:t>30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dirty="0">
                <a:solidFill>
                  <a:srgbClr val="677A8C"/>
                </a:solidFill>
              </a:rPr>
              <a:t>JUN</a:t>
            </a:r>
            <a:r>
              <a:rPr spc="-20" dirty="0">
                <a:solidFill>
                  <a:srgbClr val="677A8C"/>
                </a:solidFill>
              </a:rPr>
              <a:t> </a:t>
            </a:r>
            <a:r>
              <a:rPr spc="-10" dirty="0">
                <a:solidFill>
                  <a:srgbClr val="677A8C"/>
                </a:solidFill>
              </a:rPr>
              <a:t>20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630613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06232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88845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62158" y="5908547"/>
            <a:ext cx="1411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5415" y="5946231"/>
            <a:ext cx="234667" cy="23466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04812" y="5904890"/>
            <a:ext cx="234667" cy="2346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54793" y="5896355"/>
            <a:ext cx="1686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7900" y="386588"/>
            <a:ext cx="515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STUDENT</a:t>
            </a:r>
            <a:r>
              <a:rPr sz="2400" b="1" spc="-3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LEARNING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29751" y="947420"/>
            <a:ext cx="7612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D93C44"/>
                </a:solidFill>
              </a:rPr>
              <a:t>TERMINAL</a:t>
            </a:r>
            <a:r>
              <a:rPr sz="3600" spc="-110" dirty="0">
                <a:solidFill>
                  <a:srgbClr val="D93C44"/>
                </a:solidFill>
              </a:rPr>
              <a:t> </a:t>
            </a:r>
            <a:r>
              <a:rPr sz="3600" dirty="0">
                <a:solidFill>
                  <a:srgbClr val="D93C44"/>
                </a:solidFill>
              </a:rPr>
              <a:t>LEARNING</a:t>
            </a:r>
            <a:r>
              <a:rPr sz="3600" spc="-70" dirty="0">
                <a:solidFill>
                  <a:srgbClr val="D93C44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OBJECTIVE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3723640" y="5699252"/>
            <a:ext cx="449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6</a:t>
            </a:r>
            <a:endParaRPr sz="6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2262" y="5825235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spc="-5" dirty="0">
                <a:solidFill>
                  <a:srgbClr val="D93C44"/>
                </a:solidFill>
                <a:latin typeface="Arial"/>
                <a:cs typeface="Arial"/>
              </a:rPr>
              <a:t>ENABLING</a:t>
            </a:r>
            <a:r>
              <a:rPr sz="2800" b="1" spc="-4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D93C44"/>
                </a:solidFill>
                <a:latin typeface="Arial"/>
                <a:cs typeface="Arial"/>
              </a:rPr>
              <a:t>LEARNING </a:t>
            </a:r>
            <a:r>
              <a:rPr sz="2800" b="1" spc="-76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OBJECTIVES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(ELOs)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2512" y="1657864"/>
            <a:ext cx="11435080" cy="3865879"/>
          </a:xfrm>
          <a:custGeom>
            <a:avLst/>
            <a:gdLst/>
            <a:ahLst/>
            <a:cxnLst/>
            <a:rect l="l" t="t" r="r" b="b"/>
            <a:pathLst>
              <a:path w="11435080" h="3865879">
                <a:moveTo>
                  <a:pt x="0" y="161476"/>
                </a:moveTo>
                <a:lnTo>
                  <a:pt x="5768" y="118549"/>
                </a:lnTo>
                <a:lnTo>
                  <a:pt x="22046" y="79976"/>
                </a:lnTo>
                <a:lnTo>
                  <a:pt x="47295" y="47295"/>
                </a:lnTo>
                <a:lnTo>
                  <a:pt x="79976" y="22046"/>
                </a:lnTo>
                <a:lnTo>
                  <a:pt x="118549" y="5768"/>
                </a:lnTo>
                <a:lnTo>
                  <a:pt x="161476" y="0"/>
                </a:lnTo>
                <a:lnTo>
                  <a:pt x="11273049" y="0"/>
                </a:lnTo>
                <a:lnTo>
                  <a:pt x="11315976" y="5768"/>
                </a:lnTo>
                <a:lnTo>
                  <a:pt x="11354549" y="22046"/>
                </a:lnTo>
                <a:lnTo>
                  <a:pt x="11387230" y="47295"/>
                </a:lnTo>
                <a:lnTo>
                  <a:pt x="11412479" y="79976"/>
                </a:lnTo>
                <a:lnTo>
                  <a:pt x="11428758" y="118549"/>
                </a:lnTo>
                <a:lnTo>
                  <a:pt x="11434526" y="161476"/>
                </a:lnTo>
                <a:lnTo>
                  <a:pt x="11434526" y="3704295"/>
                </a:lnTo>
                <a:lnTo>
                  <a:pt x="11428758" y="3747221"/>
                </a:lnTo>
                <a:lnTo>
                  <a:pt x="11412479" y="3785795"/>
                </a:lnTo>
                <a:lnTo>
                  <a:pt x="11387230" y="3818475"/>
                </a:lnTo>
                <a:lnTo>
                  <a:pt x="11354549" y="3843724"/>
                </a:lnTo>
                <a:lnTo>
                  <a:pt x="11315976" y="3860002"/>
                </a:lnTo>
                <a:lnTo>
                  <a:pt x="11273049" y="3865771"/>
                </a:lnTo>
                <a:lnTo>
                  <a:pt x="161476" y="3865771"/>
                </a:lnTo>
                <a:lnTo>
                  <a:pt x="118549" y="3860002"/>
                </a:lnTo>
                <a:lnTo>
                  <a:pt x="79976" y="3843724"/>
                </a:lnTo>
                <a:lnTo>
                  <a:pt x="47295" y="3818475"/>
                </a:lnTo>
                <a:lnTo>
                  <a:pt x="22046" y="3785795"/>
                </a:lnTo>
                <a:lnTo>
                  <a:pt x="5768" y="3747221"/>
                </a:lnTo>
                <a:lnTo>
                  <a:pt x="0" y="3704295"/>
                </a:lnTo>
                <a:lnTo>
                  <a:pt x="0" y="161476"/>
                </a:lnTo>
                <a:close/>
              </a:path>
            </a:pathLst>
          </a:custGeom>
          <a:ln w="76200">
            <a:solidFill>
              <a:srgbClr val="687A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08510" y="1806955"/>
            <a:ext cx="949642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b="1" dirty="0">
                <a:latin typeface="Arial"/>
                <a:cs typeface="Arial"/>
              </a:rPr>
              <a:t>Given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 combat </a:t>
            </a:r>
            <a:r>
              <a:rPr sz="1800" b="1" dirty="0">
                <a:latin typeface="Arial"/>
                <a:cs typeface="Arial"/>
              </a:rPr>
              <a:t>or </a:t>
            </a:r>
            <a:r>
              <a:rPr sz="1800" b="1" spc="-5" dirty="0">
                <a:latin typeface="Arial"/>
                <a:cs typeface="Arial"/>
              </a:rPr>
              <a:t>noncombat scenario, perform </a:t>
            </a:r>
            <a:r>
              <a:rPr sz="1800" b="1" spc="-20" dirty="0">
                <a:latin typeface="Arial"/>
                <a:cs typeface="Arial"/>
              </a:rPr>
              <a:t>Tactical</a:t>
            </a:r>
            <a:r>
              <a:rPr sz="1800" b="1" dirty="0">
                <a:latin typeface="Arial"/>
                <a:cs typeface="Arial"/>
              </a:rPr>
              <a:t> Field</a:t>
            </a:r>
            <a:r>
              <a:rPr sz="1800" b="1" spc="-5" dirty="0">
                <a:latin typeface="Arial"/>
                <a:cs typeface="Arial"/>
              </a:rPr>
              <a:t> Care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-5" dirty="0">
                <a:latin typeface="Arial"/>
                <a:cs typeface="Arial"/>
              </a:rPr>
              <a:t> accordance with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CoTCCC Guidelines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57551" y="2404504"/>
            <a:ext cx="11192510" cy="2838450"/>
            <a:chOff x="557551" y="2404504"/>
            <a:chExt cx="11192510" cy="2838450"/>
          </a:xfrm>
        </p:grpSpPr>
        <p:sp>
          <p:nvSpPr>
            <p:cNvPr id="13" name="object 13"/>
            <p:cNvSpPr/>
            <p:nvPr/>
          </p:nvSpPr>
          <p:spPr>
            <a:xfrm>
              <a:off x="557551" y="2418792"/>
              <a:ext cx="11192510" cy="0"/>
            </a:xfrm>
            <a:custGeom>
              <a:avLst/>
              <a:gdLst/>
              <a:ahLst/>
              <a:cxnLst/>
              <a:rect l="l" t="t" r="r" b="b"/>
              <a:pathLst>
                <a:path w="11192510">
                  <a:moveTo>
                    <a:pt x="0" y="0"/>
                  </a:moveTo>
                  <a:lnTo>
                    <a:pt x="11192488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465" y="2604190"/>
              <a:ext cx="248742" cy="2487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465" y="2983607"/>
              <a:ext cx="248742" cy="2487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465" y="3500810"/>
              <a:ext cx="248742" cy="2487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465" y="3988662"/>
              <a:ext cx="248742" cy="2487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465" y="4518391"/>
              <a:ext cx="248742" cy="2487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465" y="4993716"/>
              <a:ext cx="248742" cy="24874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67364" y="1922779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D6343A"/>
                </a:solidFill>
                <a:latin typeface="Arial"/>
                <a:cs typeface="Arial"/>
              </a:rPr>
              <a:t>05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699684" y="656712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3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>
                <a:solidFill>
                  <a:srgbClr val="677A8C"/>
                </a:solidFill>
              </a:rPr>
              <a:t>#TCCC-CLS-PPT-04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spc="-5" dirty="0">
                <a:solidFill>
                  <a:srgbClr val="677A8C"/>
                </a:solidFill>
              </a:rPr>
              <a:t>30</a:t>
            </a:r>
            <a:r>
              <a:rPr spc="-30" dirty="0">
                <a:solidFill>
                  <a:srgbClr val="677A8C"/>
                </a:solidFill>
              </a:rPr>
              <a:t> </a:t>
            </a:r>
            <a:r>
              <a:rPr dirty="0">
                <a:solidFill>
                  <a:srgbClr val="677A8C"/>
                </a:solidFill>
              </a:rPr>
              <a:t>JUN</a:t>
            </a:r>
            <a:r>
              <a:rPr spc="-20" dirty="0">
                <a:solidFill>
                  <a:srgbClr val="677A8C"/>
                </a:solidFill>
              </a:rPr>
              <a:t> </a:t>
            </a:r>
            <a:r>
              <a:rPr spc="-10" dirty="0">
                <a:solidFill>
                  <a:srgbClr val="677A8C"/>
                </a:solidFill>
              </a:rPr>
              <a:t>20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194358" y="2453132"/>
            <a:ext cx="280035" cy="805815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800" b="1" spc="-5" dirty="0">
                <a:solidFill>
                  <a:srgbClr val="D6343A"/>
                </a:solidFill>
                <a:latin typeface="Arial"/>
                <a:cs typeface="Arial"/>
              </a:rPr>
              <a:t>23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1800" b="1" spc="-5" dirty="0">
                <a:solidFill>
                  <a:srgbClr val="D6343A"/>
                </a:solidFill>
                <a:latin typeface="Arial"/>
                <a:cs typeface="Arial"/>
              </a:rPr>
              <a:t>24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94358" y="346202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D6343A"/>
                </a:solidFill>
                <a:latin typeface="Arial"/>
                <a:cs typeface="Arial"/>
              </a:rPr>
              <a:t>25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358" y="2454147"/>
            <a:ext cx="9954260" cy="2793365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453390">
              <a:lnSpc>
                <a:spcPct val="100000"/>
              </a:lnSpc>
              <a:spcBef>
                <a:spcPts val="1155"/>
              </a:spcBef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importance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security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dirty="0">
                <a:latin typeface="Arial MT"/>
                <a:cs typeface="Arial MT"/>
              </a:rPr>
              <a:t> safety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-25" dirty="0">
                <a:latin typeface="Arial MT"/>
                <a:cs typeface="Arial MT"/>
              </a:rPr>
              <a:t> Tactical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(TFC)</a:t>
            </a:r>
            <a:endParaRPr sz="1600" dirty="0">
              <a:latin typeface="Arial MT"/>
              <a:cs typeface="Arial MT"/>
            </a:endParaRPr>
          </a:p>
          <a:p>
            <a:pPr marL="453390">
              <a:lnSpc>
                <a:spcPct val="100000"/>
              </a:lnSpc>
              <a:spcBef>
                <a:spcPts val="1055"/>
              </a:spcBef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basic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principles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removal/extraction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casualties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from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unit-specific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platform</a:t>
            </a:r>
            <a:endParaRPr sz="1600" dirty="0">
              <a:latin typeface="Arial MT"/>
              <a:cs typeface="Arial MT"/>
            </a:endParaRPr>
          </a:p>
          <a:p>
            <a:pPr marL="453390" marR="5080">
              <a:lnSpc>
                <a:spcPts val="1900"/>
              </a:lnSpc>
              <a:spcBef>
                <a:spcPts val="1255"/>
              </a:spcBef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importance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techniques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communicating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information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unit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tactical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leadership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and/or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medical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personnel</a:t>
            </a:r>
            <a:endParaRPr sz="16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483870" algn="l"/>
              </a:tabLst>
            </a:pPr>
            <a:r>
              <a:rPr sz="1800" b="1" spc="-5" dirty="0">
                <a:solidFill>
                  <a:srgbClr val="D6343A"/>
                </a:solidFill>
                <a:latin typeface="Arial"/>
                <a:cs typeface="Arial"/>
              </a:rPr>
              <a:t>26	</a:t>
            </a: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relevant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tactical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data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involved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communicating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information</a:t>
            </a:r>
            <a:endParaRPr sz="1600" dirty="0">
              <a:latin typeface="Arial MT"/>
              <a:cs typeface="Arial MT"/>
            </a:endParaRPr>
          </a:p>
          <a:p>
            <a:pPr marL="483870" marR="257175">
              <a:lnSpc>
                <a:spcPct val="100000"/>
              </a:lnSpc>
              <a:spcBef>
                <a:spcPts val="1090"/>
              </a:spcBef>
            </a:pPr>
            <a:r>
              <a:rPr sz="1600" spc="-5" dirty="0">
                <a:latin typeface="Arial MT"/>
                <a:cs typeface="Arial MT"/>
              </a:rPr>
              <a:t>Demonstrate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communication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information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tactical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leadership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and/or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medical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personnel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(in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accordance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Service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and/or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unit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standard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operating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procedures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TFC)</a:t>
            </a:r>
            <a:endParaRPr sz="1600" dirty="0">
              <a:latin typeface="Arial MT"/>
              <a:cs typeface="Arial MT"/>
            </a:endParaRPr>
          </a:p>
          <a:p>
            <a:pPr marL="483870">
              <a:lnSpc>
                <a:spcPct val="100000"/>
              </a:lnSpc>
              <a:spcBef>
                <a:spcPts val="1005"/>
              </a:spcBef>
            </a:pPr>
            <a:r>
              <a:rPr sz="1600" spc="-5" dirty="0">
                <a:latin typeface="Arial MT"/>
                <a:cs typeface="Arial MT"/>
              </a:rPr>
              <a:t>Identify triage considerations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TFC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94358" y="448310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D6343A"/>
                </a:solidFill>
                <a:latin typeface="Arial"/>
                <a:cs typeface="Arial"/>
              </a:rPr>
              <a:t>27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94358" y="4964683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D6343A"/>
                </a:solidFill>
                <a:latin typeface="Arial"/>
                <a:cs typeface="Arial"/>
              </a:rPr>
              <a:t>28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8050" y="1112011"/>
            <a:ext cx="78371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2F2F2"/>
                </a:solidFill>
              </a:rPr>
              <a:t>Three</a:t>
            </a:r>
            <a:r>
              <a:rPr sz="5400" spc="-35" dirty="0">
                <a:solidFill>
                  <a:srgbClr val="F2F2F2"/>
                </a:solidFill>
              </a:rPr>
              <a:t> </a:t>
            </a:r>
            <a:r>
              <a:rPr sz="5400" spc="-5" dirty="0">
                <a:solidFill>
                  <a:srgbClr val="FFFFFF"/>
                </a:solidFill>
              </a:rPr>
              <a:t>PHASES</a:t>
            </a:r>
            <a:r>
              <a:rPr sz="5400" spc="-3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of</a:t>
            </a:r>
            <a:r>
              <a:rPr sz="5400" spc="-2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TCCC</a:t>
            </a:r>
            <a:endParaRPr sz="5400"/>
          </a:p>
        </p:txBody>
      </p:sp>
      <p:sp>
        <p:nvSpPr>
          <p:cNvPr id="6" name="object 6"/>
          <p:cNvSpPr/>
          <p:nvPr/>
        </p:nvSpPr>
        <p:spPr>
          <a:xfrm>
            <a:off x="4290311" y="2800607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6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7"/>
                </a:lnTo>
                <a:lnTo>
                  <a:pt x="132052" y="496841"/>
                </a:lnTo>
                <a:lnTo>
                  <a:pt x="173588" y="516563"/>
                </a:lnTo>
                <a:lnTo>
                  <a:pt x="218695" y="528948"/>
                </a:lnTo>
                <a:lnTo>
                  <a:pt x="266621" y="533243"/>
                </a:lnTo>
                <a:lnTo>
                  <a:pt x="314546" y="528948"/>
                </a:lnTo>
                <a:lnTo>
                  <a:pt x="359654" y="516563"/>
                </a:lnTo>
                <a:lnTo>
                  <a:pt x="401190" y="496841"/>
                </a:lnTo>
                <a:lnTo>
                  <a:pt x="438402" y="470537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6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45012" y="2829051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02293" y="4386579"/>
            <a:ext cx="22599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Basic</a:t>
            </a:r>
            <a:r>
              <a:rPr sz="1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management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plan: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6395" y="4680187"/>
            <a:ext cx="114300" cy="34480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16395" y="5395236"/>
            <a:ext cx="114300" cy="43116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60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02293" y="4627372"/>
            <a:ext cx="2910840" cy="12477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17780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Maintain tactical situational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awareness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ts val="1820"/>
              </a:lnSpc>
              <a:buClr>
                <a:srgbClr val="ED7D31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Triage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required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ts val="191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Conduct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MARCH-PAWS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assessment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7421" y="274656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6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6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7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7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7" y="314546"/>
                </a:lnTo>
                <a:lnTo>
                  <a:pt x="533243" y="266621"/>
                </a:lnTo>
                <a:lnTo>
                  <a:pt x="528947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7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7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32124" y="2774187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53897" y="3678939"/>
            <a:ext cx="2436495" cy="581025"/>
          </a:xfrm>
          <a:custGeom>
            <a:avLst/>
            <a:gdLst/>
            <a:ahLst/>
            <a:cxnLst/>
            <a:rect l="l" t="t" r="r" b="b"/>
            <a:pathLst>
              <a:path w="2436495" h="581025">
                <a:moveTo>
                  <a:pt x="2147734" y="0"/>
                </a:moveTo>
                <a:lnTo>
                  <a:pt x="288754" y="0"/>
                </a:lnTo>
                <a:lnTo>
                  <a:pt x="241917" y="3779"/>
                </a:lnTo>
                <a:lnTo>
                  <a:pt x="197485" y="14721"/>
                </a:lnTo>
                <a:lnTo>
                  <a:pt x="156055" y="32230"/>
                </a:lnTo>
                <a:lnTo>
                  <a:pt x="118220" y="55713"/>
                </a:lnTo>
                <a:lnTo>
                  <a:pt x="84574" y="84574"/>
                </a:lnTo>
                <a:lnTo>
                  <a:pt x="55713" y="118220"/>
                </a:lnTo>
                <a:lnTo>
                  <a:pt x="32230" y="156056"/>
                </a:lnTo>
                <a:lnTo>
                  <a:pt x="14720" y="197486"/>
                </a:lnTo>
                <a:lnTo>
                  <a:pt x="3779" y="241918"/>
                </a:lnTo>
                <a:lnTo>
                  <a:pt x="0" y="288756"/>
                </a:lnTo>
                <a:lnTo>
                  <a:pt x="0" y="291948"/>
                </a:lnTo>
                <a:lnTo>
                  <a:pt x="3779" y="338786"/>
                </a:lnTo>
                <a:lnTo>
                  <a:pt x="14720" y="383217"/>
                </a:lnTo>
                <a:lnTo>
                  <a:pt x="32230" y="424648"/>
                </a:lnTo>
                <a:lnTo>
                  <a:pt x="55713" y="462483"/>
                </a:lnTo>
                <a:lnTo>
                  <a:pt x="84574" y="496129"/>
                </a:lnTo>
                <a:lnTo>
                  <a:pt x="118220" y="524990"/>
                </a:lnTo>
                <a:lnTo>
                  <a:pt x="156055" y="548473"/>
                </a:lnTo>
                <a:lnTo>
                  <a:pt x="197485" y="565982"/>
                </a:lnTo>
                <a:lnTo>
                  <a:pt x="241917" y="576924"/>
                </a:lnTo>
                <a:lnTo>
                  <a:pt x="288754" y="580703"/>
                </a:lnTo>
                <a:lnTo>
                  <a:pt x="2147734" y="580703"/>
                </a:lnTo>
                <a:lnTo>
                  <a:pt x="2194572" y="576924"/>
                </a:lnTo>
                <a:lnTo>
                  <a:pt x="2239003" y="565982"/>
                </a:lnTo>
                <a:lnTo>
                  <a:pt x="2280434" y="548473"/>
                </a:lnTo>
                <a:lnTo>
                  <a:pt x="2318269" y="524990"/>
                </a:lnTo>
                <a:lnTo>
                  <a:pt x="2351915" y="496129"/>
                </a:lnTo>
                <a:lnTo>
                  <a:pt x="2380776" y="462483"/>
                </a:lnTo>
                <a:lnTo>
                  <a:pt x="2404259" y="424648"/>
                </a:lnTo>
                <a:lnTo>
                  <a:pt x="2421768" y="383217"/>
                </a:lnTo>
                <a:lnTo>
                  <a:pt x="2432710" y="338786"/>
                </a:lnTo>
                <a:lnTo>
                  <a:pt x="2436489" y="291948"/>
                </a:lnTo>
                <a:lnTo>
                  <a:pt x="2436489" y="288756"/>
                </a:lnTo>
                <a:lnTo>
                  <a:pt x="2432710" y="241918"/>
                </a:lnTo>
                <a:lnTo>
                  <a:pt x="2421768" y="197486"/>
                </a:lnTo>
                <a:lnTo>
                  <a:pt x="2404259" y="156056"/>
                </a:lnTo>
                <a:lnTo>
                  <a:pt x="2380776" y="118220"/>
                </a:lnTo>
                <a:lnTo>
                  <a:pt x="2351915" y="84574"/>
                </a:lnTo>
                <a:lnTo>
                  <a:pt x="2318269" y="55713"/>
                </a:lnTo>
                <a:lnTo>
                  <a:pt x="2280434" y="32230"/>
                </a:lnTo>
                <a:lnTo>
                  <a:pt x="2239003" y="14721"/>
                </a:lnTo>
                <a:lnTo>
                  <a:pt x="2194572" y="3779"/>
                </a:lnTo>
                <a:lnTo>
                  <a:pt x="2147734" y="0"/>
                </a:lnTo>
                <a:close/>
              </a:path>
            </a:pathLst>
          </a:custGeom>
          <a:solidFill>
            <a:srgbClr val="D63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46548" y="2659380"/>
            <a:ext cx="2736215" cy="15519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endParaRPr sz="3200">
              <a:latin typeface="Arial"/>
              <a:cs typeface="Arial"/>
            </a:endParaRPr>
          </a:p>
          <a:p>
            <a:pPr marL="320675" marR="598805" indent="222885">
              <a:lnSpc>
                <a:spcPts val="1800"/>
              </a:lnSpc>
              <a:spcBef>
                <a:spcPts val="105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RETURN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6548" y="4377435"/>
            <a:ext cx="21234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Quick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decision-making: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6548" y="4624323"/>
            <a:ext cx="2437130" cy="136652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60"/>
              </a:spcBef>
              <a:buClr>
                <a:srgbClr val="F26535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Consider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scene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  <a:p>
            <a:pPr marL="298450" marR="29209" indent="-285750">
              <a:lnSpc>
                <a:spcPct val="100000"/>
              </a:lnSpc>
              <a:spcBef>
                <a:spcPts val="960"/>
              </a:spcBef>
              <a:buClr>
                <a:srgbClr val="F26535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Identify and control life-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threatening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bleeding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960"/>
              </a:spcBef>
              <a:buClr>
                <a:srgbClr val="F26535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Move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01925" y="3637324"/>
            <a:ext cx="2526665" cy="551180"/>
          </a:xfrm>
          <a:custGeom>
            <a:avLst/>
            <a:gdLst/>
            <a:ahLst/>
            <a:cxnLst/>
            <a:rect l="l" t="t" r="r" b="b"/>
            <a:pathLst>
              <a:path w="2526665" h="551179">
                <a:moveTo>
                  <a:pt x="2252337" y="0"/>
                </a:moveTo>
                <a:lnTo>
                  <a:pt x="273951" y="0"/>
                </a:lnTo>
                <a:lnTo>
                  <a:pt x="224708" y="4413"/>
                </a:lnTo>
                <a:lnTo>
                  <a:pt x="178361" y="17139"/>
                </a:lnTo>
                <a:lnTo>
                  <a:pt x="135683" y="37402"/>
                </a:lnTo>
                <a:lnTo>
                  <a:pt x="97448" y="64430"/>
                </a:lnTo>
                <a:lnTo>
                  <a:pt x="64430" y="97449"/>
                </a:lnTo>
                <a:lnTo>
                  <a:pt x="37402" y="135684"/>
                </a:lnTo>
                <a:lnTo>
                  <a:pt x="17139" y="178362"/>
                </a:lnTo>
                <a:lnTo>
                  <a:pt x="4413" y="224709"/>
                </a:lnTo>
                <a:lnTo>
                  <a:pt x="0" y="273952"/>
                </a:lnTo>
                <a:lnTo>
                  <a:pt x="0" y="276981"/>
                </a:lnTo>
                <a:lnTo>
                  <a:pt x="4413" y="326225"/>
                </a:lnTo>
                <a:lnTo>
                  <a:pt x="17139" y="372573"/>
                </a:lnTo>
                <a:lnTo>
                  <a:pt x="37402" y="415251"/>
                </a:lnTo>
                <a:lnTo>
                  <a:pt x="64430" y="453486"/>
                </a:lnTo>
                <a:lnTo>
                  <a:pt x="97448" y="486504"/>
                </a:lnTo>
                <a:lnTo>
                  <a:pt x="135683" y="513532"/>
                </a:lnTo>
                <a:lnTo>
                  <a:pt x="178361" y="533795"/>
                </a:lnTo>
                <a:lnTo>
                  <a:pt x="224708" y="546521"/>
                </a:lnTo>
                <a:lnTo>
                  <a:pt x="273951" y="550934"/>
                </a:lnTo>
                <a:lnTo>
                  <a:pt x="2252337" y="550934"/>
                </a:lnTo>
                <a:lnTo>
                  <a:pt x="2301580" y="546521"/>
                </a:lnTo>
                <a:lnTo>
                  <a:pt x="2347927" y="533795"/>
                </a:lnTo>
                <a:lnTo>
                  <a:pt x="2390605" y="513532"/>
                </a:lnTo>
                <a:lnTo>
                  <a:pt x="2428840" y="486504"/>
                </a:lnTo>
                <a:lnTo>
                  <a:pt x="2461858" y="453486"/>
                </a:lnTo>
                <a:lnTo>
                  <a:pt x="2488886" y="415251"/>
                </a:lnTo>
                <a:lnTo>
                  <a:pt x="2509149" y="372573"/>
                </a:lnTo>
                <a:lnTo>
                  <a:pt x="2521875" y="326225"/>
                </a:lnTo>
                <a:lnTo>
                  <a:pt x="2526289" y="276981"/>
                </a:lnTo>
                <a:lnTo>
                  <a:pt x="2526289" y="273952"/>
                </a:lnTo>
                <a:lnTo>
                  <a:pt x="2521875" y="224709"/>
                </a:lnTo>
                <a:lnTo>
                  <a:pt x="2509149" y="178362"/>
                </a:lnTo>
                <a:lnTo>
                  <a:pt x="2488886" y="135684"/>
                </a:lnTo>
                <a:lnTo>
                  <a:pt x="2461858" y="97449"/>
                </a:lnTo>
                <a:lnTo>
                  <a:pt x="2428840" y="64430"/>
                </a:lnTo>
                <a:lnTo>
                  <a:pt x="2390605" y="37402"/>
                </a:lnTo>
                <a:lnTo>
                  <a:pt x="2347927" y="17139"/>
                </a:lnTo>
                <a:lnTo>
                  <a:pt x="2301580" y="4413"/>
                </a:lnTo>
                <a:lnTo>
                  <a:pt x="22523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907979" y="2680716"/>
            <a:ext cx="2463800" cy="14725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3200">
              <a:latin typeface="Arial"/>
              <a:cs typeface="Arial"/>
            </a:endParaRPr>
          </a:p>
          <a:p>
            <a:pPr marL="468630" marR="410845" indent="183515">
              <a:lnSpc>
                <a:spcPts val="1800"/>
              </a:lnSpc>
              <a:spcBef>
                <a:spcPts val="430"/>
              </a:spcBef>
            </a:pP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10" dirty="0">
                <a:latin typeface="Arial"/>
                <a:cs typeface="Arial"/>
              </a:rPr>
              <a:t>AND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</a:t>
            </a:r>
            <a:r>
              <a:rPr sz="1600" b="1" spc="5" dirty="0">
                <a:latin typeface="Arial"/>
                <a:cs typeface="Arial"/>
              </a:rPr>
              <a:t>O</a:t>
            </a:r>
            <a:r>
              <a:rPr sz="1600" b="1" spc="-10" dirty="0">
                <a:latin typeface="Arial"/>
                <a:cs typeface="Arial"/>
              </a:rPr>
              <a:t>NCEA</a:t>
            </a:r>
            <a:r>
              <a:rPr sz="1600" b="1" spc="-5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M</a:t>
            </a:r>
            <a:r>
              <a:rPr sz="1600" b="1" spc="-10" dirty="0">
                <a:latin typeface="Arial"/>
                <a:cs typeface="Arial"/>
              </a:rPr>
              <a:t>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923389" y="2780708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6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090791" y="2710576"/>
            <a:ext cx="3498215" cy="37731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457200" marR="405765" indent="-457834">
              <a:lnSpc>
                <a:spcPct val="90000"/>
              </a:lnSpc>
              <a:spcBef>
                <a:spcPts val="80"/>
              </a:spcBef>
              <a:tabLst>
                <a:tab pos="457200" algn="l"/>
              </a:tabLst>
            </a:pPr>
            <a:r>
              <a:rPr sz="4200" b="1" baseline="-14880" dirty="0">
                <a:solidFill>
                  <a:srgbClr val="FFFFFF"/>
                </a:solidFill>
                <a:latin typeface="Arial"/>
                <a:cs typeface="Arial"/>
              </a:rPr>
              <a:t>3	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3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</a:t>
            </a:r>
            <a:endParaRPr sz="3200">
              <a:latin typeface="Arial"/>
              <a:cs typeface="Arial"/>
            </a:endParaRPr>
          </a:p>
          <a:p>
            <a:pPr marL="457200" marR="84455">
              <a:lnSpc>
                <a:spcPts val="1900"/>
              </a:lnSpc>
              <a:spcBef>
                <a:spcPts val="12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More deliberate assessment and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treatment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unrecognized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ts val="183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life-threatening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injuries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ct val="100000"/>
              </a:lnSpc>
              <a:spcBef>
                <a:spcPts val="985"/>
              </a:spcBef>
              <a:tabLst>
                <a:tab pos="742950" algn="l"/>
              </a:tabLst>
            </a:pPr>
            <a:r>
              <a:rPr sz="160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Pre-evacuation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procedures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ct val="100000"/>
              </a:lnSpc>
              <a:spcBef>
                <a:spcPts val="980"/>
              </a:spcBef>
              <a:tabLst>
                <a:tab pos="742950" algn="l"/>
              </a:tabLst>
            </a:pPr>
            <a:r>
              <a:rPr sz="160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Continuation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 documentation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Arial MT"/>
              <a:cs typeface="Arial MT"/>
            </a:endParaRPr>
          </a:p>
          <a:p>
            <a:pPr marL="457200" marR="70485">
              <a:lnSpc>
                <a:spcPts val="19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NOTE: This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covered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advanced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TCCC training!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24233" y="4812948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19420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24233" y="5139945"/>
            <a:ext cx="0" cy="502284"/>
          </a:xfrm>
          <a:custGeom>
            <a:avLst/>
            <a:gdLst/>
            <a:ahLst/>
            <a:cxnLst/>
            <a:rect l="l" t="t" r="r" b="b"/>
            <a:pathLst>
              <a:path h="502285">
                <a:moveTo>
                  <a:pt x="0" y="50223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24233" y="5774973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19420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443973" y="6571995"/>
            <a:ext cx="18415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#TCCC-CLS-PPT-04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30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JUN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25084" y="655269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4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73544" y="513397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7829852" y="2770314"/>
            <a:ext cx="4362450" cy="3726815"/>
            <a:chOff x="7829852" y="2770314"/>
            <a:chExt cx="4362450" cy="3726815"/>
          </a:xfrm>
        </p:grpSpPr>
        <p:sp>
          <p:nvSpPr>
            <p:cNvPr id="29" name="object 29"/>
            <p:cNvSpPr/>
            <p:nvPr/>
          </p:nvSpPr>
          <p:spPr>
            <a:xfrm>
              <a:off x="8602841" y="5041751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602841" y="5393198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829852" y="2770314"/>
              <a:ext cx="4362450" cy="3726815"/>
            </a:xfrm>
            <a:custGeom>
              <a:avLst/>
              <a:gdLst/>
              <a:ahLst/>
              <a:cxnLst/>
              <a:rect l="l" t="t" r="r" b="b"/>
              <a:pathLst>
                <a:path w="4362450" h="3726815">
                  <a:moveTo>
                    <a:pt x="0" y="0"/>
                  </a:moveTo>
                  <a:lnTo>
                    <a:pt x="4362147" y="0"/>
                  </a:lnTo>
                  <a:lnTo>
                    <a:pt x="4362147" y="3726737"/>
                  </a:lnTo>
                  <a:lnTo>
                    <a:pt x="0" y="3726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208224" y="6433820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821045" y="5917629"/>
            <a:ext cx="549910" cy="473709"/>
          </a:xfrm>
          <a:custGeom>
            <a:avLst/>
            <a:gdLst/>
            <a:ahLst/>
            <a:cxnLst/>
            <a:rect l="l" t="t" r="r" b="b"/>
            <a:pathLst>
              <a:path w="549910" h="473710">
                <a:moveTo>
                  <a:pt x="274740" y="0"/>
                </a:moveTo>
                <a:lnTo>
                  <a:pt x="0" y="473689"/>
                </a:lnTo>
                <a:lnTo>
                  <a:pt x="549480" y="473689"/>
                </a:lnTo>
                <a:lnTo>
                  <a:pt x="274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6316" y="2746564"/>
            <a:ext cx="3923029" cy="3726815"/>
          </a:xfrm>
          <a:custGeom>
            <a:avLst/>
            <a:gdLst/>
            <a:ahLst/>
            <a:cxnLst/>
            <a:rect l="l" t="t" r="r" b="b"/>
            <a:pathLst>
              <a:path w="3923029" h="3726815">
                <a:moveTo>
                  <a:pt x="3922597" y="0"/>
                </a:moveTo>
                <a:lnTo>
                  <a:pt x="0" y="0"/>
                </a:lnTo>
                <a:lnTo>
                  <a:pt x="0" y="3726737"/>
                </a:lnTo>
                <a:lnTo>
                  <a:pt x="3922597" y="3726737"/>
                </a:lnTo>
                <a:lnTo>
                  <a:pt x="3922597" y="0"/>
                </a:lnTo>
                <a:close/>
              </a:path>
            </a:pathLst>
          </a:custGeom>
          <a:solidFill>
            <a:srgbClr val="2E3334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5240" algn="ctr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CASUALTY </a:t>
            </a:r>
            <a:r>
              <a:rPr spc="-5" dirty="0"/>
              <a:t>AND RESPONDER NO </a:t>
            </a:r>
            <a:r>
              <a:rPr dirty="0"/>
              <a:t> LONGER</a:t>
            </a:r>
            <a:r>
              <a:rPr spc="-35" dirty="0"/>
              <a:t> </a:t>
            </a:r>
            <a:r>
              <a:rPr spc="-5" dirty="0"/>
              <a:t>UNDER</a:t>
            </a:r>
            <a:r>
              <a:rPr spc="-30" dirty="0"/>
              <a:t> </a:t>
            </a:r>
            <a:r>
              <a:rPr dirty="0"/>
              <a:t>EFFECTIVE</a:t>
            </a:r>
            <a:r>
              <a:rPr spc="-30" dirty="0"/>
              <a:t> </a:t>
            </a:r>
            <a:r>
              <a:rPr dirty="0"/>
              <a:t>ENEMY </a:t>
            </a:r>
            <a:r>
              <a:rPr spc="-1235" dirty="0"/>
              <a:t> </a:t>
            </a:r>
            <a:r>
              <a:rPr dirty="0"/>
              <a:t>FIRE</a:t>
            </a:r>
            <a:r>
              <a:rPr spc="-5" dirty="0"/>
              <a:t> </a:t>
            </a:r>
            <a:r>
              <a:rPr dirty="0"/>
              <a:t>OR </a:t>
            </a:r>
            <a:r>
              <a:rPr spc="-60" dirty="0"/>
              <a:t>THREAT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21910" y="3279140"/>
            <a:ext cx="855091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94105">
              <a:lnSpc>
                <a:spcPct val="100000"/>
              </a:lnSpc>
              <a:spcBef>
                <a:spcPts val="100"/>
              </a:spcBef>
            </a:pP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ENTER </a:t>
            </a:r>
            <a:r>
              <a:rPr sz="6000" b="1" spc="-30" dirty="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6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5" dirty="0">
                <a:solidFill>
                  <a:srgbClr val="D93C44"/>
                </a:solidFill>
                <a:latin typeface="Arial"/>
                <a:cs typeface="Arial"/>
              </a:rPr>
              <a:t>TACTICAL</a:t>
            </a:r>
            <a:r>
              <a:rPr sz="6000" b="1" spc="-160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D93C44"/>
                </a:solidFill>
                <a:latin typeface="Arial"/>
                <a:cs typeface="Arial"/>
              </a:rPr>
              <a:t>FIELD</a:t>
            </a:r>
            <a:r>
              <a:rPr sz="6000" b="1" spc="-3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6000" b="1" dirty="0">
                <a:solidFill>
                  <a:srgbClr val="D93C44"/>
                </a:solidFill>
                <a:latin typeface="Arial"/>
                <a:cs typeface="Arial"/>
              </a:rPr>
              <a:t>CARE</a:t>
            </a:r>
            <a:endParaRPr sz="6000">
              <a:latin typeface="Arial"/>
              <a:cs typeface="Arial"/>
            </a:endParaRPr>
          </a:p>
          <a:p>
            <a:pPr marL="1860550">
              <a:lnSpc>
                <a:spcPct val="100000"/>
              </a:lnSpc>
            </a:pPr>
            <a:r>
              <a:rPr sz="6000" b="1" spc="-5" dirty="0">
                <a:solidFill>
                  <a:srgbClr val="D93C44"/>
                </a:solidFill>
                <a:latin typeface="Arial"/>
                <a:cs typeface="Arial"/>
              </a:rPr>
              <a:t>(TFC)</a:t>
            </a:r>
            <a:r>
              <a:rPr sz="6000" b="1" spc="-4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6000" b="1" dirty="0">
                <a:solidFill>
                  <a:srgbClr val="D93C44"/>
                </a:solidFill>
                <a:latin typeface="Arial"/>
                <a:cs typeface="Arial"/>
              </a:rPr>
              <a:t>PHASE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1805" y="695960"/>
            <a:ext cx="7374255" cy="2020570"/>
          </a:xfrm>
          <a:prstGeom prst="rect">
            <a:avLst/>
          </a:prstGeom>
        </p:spPr>
        <p:txBody>
          <a:bodyPr vert="horz" wrap="square" lIns="0" tIns="264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80"/>
              </a:spcBef>
            </a:pPr>
            <a:r>
              <a:rPr sz="3600" b="1" spc="-5" dirty="0">
                <a:solidFill>
                  <a:srgbClr val="D93C44"/>
                </a:solidFill>
                <a:latin typeface="Arial"/>
                <a:cs typeface="Arial"/>
              </a:rPr>
              <a:t>PHASE</a:t>
            </a:r>
            <a:r>
              <a:rPr sz="3600" b="1" spc="-10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D93C44"/>
                </a:solidFill>
                <a:latin typeface="Arial"/>
                <a:cs typeface="Arial"/>
              </a:rPr>
              <a:t>2:</a:t>
            </a:r>
            <a:r>
              <a:rPr sz="3600" b="1" spc="-10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3600" b="1" spc="-40" dirty="0">
                <a:latin typeface="Arial"/>
                <a:cs typeface="Arial"/>
              </a:rPr>
              <a:t>TACTICAL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FIELD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CARE</a:t>
            </a:r>
            <a:endParaRPr sz="3600">
              <a:latin typeface="Arial"/>
              <a:cs typeface="Arial"/>
            </a:endParaRPr>
          </a:p>
          <a:p>
            <a:pPr marL="434340" marR="756285" indent="635" algn="ctr">
              <a:lnSpc>
                <a:spcPct val="90400"/>
              </a:lnSpc>
              <a:spcBef>
                <a:spcPts val="1595"/>
              </a:spcBef>
            </a:pPr>
            <a:r>
              <a:rPr sz="2400" b="1" spc="-5" dirty="0">
                <a:latin typeface="Arial"/>
                <a:cs typeface="Arial"/>
              </a:rPr>
              <a:t>TFC IS </a:t>
            </a:r>
            <a:r>
              <a:rPr sz="2400" b="1" dirty="0">
                <a:latin typeface="Arial"/>
                <a:cs typeface="Arial"/>
              </a:rPr>
              <a:t>CARE RENDERED </a:t>
            </a:r>
            <a:r>
              <a:rPr sz="2400" b="1" spc="-5" dirty="0">
                <a:latin typeface="Arial"/>
                <a:cs typeface="Arial"/>
              </a:rPr>
              <a:t>WHEN </a:t>
            </a:r>
            <a:r>
              <a:rPr sz="2400" b="1" dirty="0">
                <a:latin typeface="Arial"/>
                <a:cs typeface="Arial"/>
              </a:rPr>
              <a:t>NO 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LONGER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UNDER</a:t>
            </a:r>
            <a:r>
              <a:rPr sz="2400" b="1" spc="-5" dirty="0">
                <a:latin typeface="Arial"/>
                <a:cs typeface="Arial"/>
              </a:rPr>
              <a:t> EFFECTIVE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ENEMY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FIRE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OR </a:t>
            </a:r>
            <a:r>
              <a:rPr sz="2400" b="1" spc="-30" dirty="0">
                <a:latin typeface="Arial"/>
                <a:cs typeface="Arial"/>
              </a:rPr>
              <a:t>THREAT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78897" y="292100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TACTICAL</a:t>
            </a:r>
            <a:r>
              <a:rPr spc="-90" dirty="0"/>
              <a:t> </a:t>
            </a:r>
            <a:r>
              <a:rPr spc="-5" dirty="0"/>
              <a:t>FIELD</a:t>
            </a:r>
            <a:r>
              <a:rPr spc="-40" dirty="0"/>
              <a:t> </a:t>
            </a:r>
            <a:r>
              <a:rPr dirty="0"/>
              <a:t>CARE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26732" y="3196844"/>
            <a:ext cx="3213735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125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Having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transitioned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</a:t>
            </a:r>
            <a:endParaRPr sz="1800">
              <a:latin typeface="Arial MT"/>
              <a:cs typeface="Arial MT"/>
            </a:endParaRPr>
          </a:p>
          <a:p>
            <a:pPr marL="12700" algn="just">
              <a:lnSpc>
                <a:spcPts val="2125"/>
              </a:lnSpc>
            </a:pPr>
            <a:r>
              <a:rPr sz="1800" b="1" spc="-5" dirty="0">
                <a:latin typeface="Arial"/>
                <a:cs typeface="Arial"/>
              </a:rPr>
              <a:t>Care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Under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Fire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(CUF)</a:t>
            </a:r>
            <a:r>
              <a:rPr sz="1800" spc="-5" dirty="0">
                <a:latin typeface="Arial MT"/>
                <a:cs typeface="Arial MT"/>
              </a:rPr>
              <a:t>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further</a:t>
            </a:r>
            <a:endParaRPr sz="1800">
              <a:latin typeface="Arial MT"/>
              <a:cs typeface="Arial MT"/>
            </a:endParaRPr>
          </a:p>
          <a:p>
            <a:pPr marL="12700" marR="157480" algn="just">
              <a:lnSpc>
                <a:spcPct val="99400"/>
              </a:lnSpc>
              <a:spcBef>
                <a:spcPts val="60"/>
              </a:spcBef>
            </a:pPr>
            <a:r>
              <a:rPr sz="1800" b="1" spc="-5" dirty="0">
                <a:latin typeface="Arial"/>
                <a:cs typeface="Arial"/>
              </a:rPr>
              <a:t>assessment </a:t>
            </a:r>
            <a:r>
              <a:rPr sz="1800" spc="-5" dirty="0">
                <a:latin typeface="Arial MT"/>
                <a:cs typeface="Arial MT"/>
              </a:rPr>
              <a:t>and </a:t>
            </a:r>
            <a:r>
              <a:rPr sz="1800" b="1" spc="-5" dirty="0">
                <a:latin typeface="Arial"/>
                <a:cs typeface="Arial"/>
              </a:rPr>
              <a:t>care </a:t>
            </a:r>
            <a:r>
              <a:rPr sz="1800" spc="-5" dirty="0">
                <a:latin typeface="Arial MT"/>
                <a:cs typeface="Arial MT"/>
              </a:rPr>
              <a:t>can be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more </a:t>
            </a:r>
            <a:r>
              <a:rPr sz="1800" b="1" spc="-5" dirty="0">
                <a:latin typeface="Arial"/>
                <a:cs typeface="Arial"/>
              </a:rPr>
              <a:t>deliberate </a:t>
            </a:r>
            <a:r>
              <a:rPr sz="1800" dirty="0">
                <a:latin typeface="Arial MT"/>
                <a:cs typeface="Arial MT"/>
              </a:rPr>
              <a:t>following 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MARCH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PAWS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sequence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92548" y="3215132"/>
            <a:ext cx="2641600" cy="13792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8300"/>
              </a:lnSpc>
              <a:spcBef>
                <a:spcPts val="135"/>
              </a:spcBef>
            </a:pPr>
            <a:r>
              <a:rPr sz="1800" spc="-5" dirty="0">
                <a:latin typeface="Arial MT"/>
                <a:cs typeface="Arial MT"/>
              </a:rPr>
              <a:t>This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does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NOT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mean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that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danger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over </a:t>
            </a:r>
            <a:r>
              <a:rPr sz="1800" dirty="0">
                <a:latin typeface="Arial MT"/>
                <a:cs typeface="Arial MT"/>
              </a:rPr>
              <a:t>– the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tactical situation could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change </a:t>
            </a:r>
            <a:r>
              <a:rPr sz="1800" spc="-5" dirty="0">
                <a:latin typeface="Arial MT"/>
                <a:cs typeface="Arial MT"/>
              </a:rPr>
              <a:t>back to </a:t>
            </a:r>
            <a:r>
              <a:rPr sz="1800" dirty="0">
                <a:latin typeface="Arial MT"/>
                <a:cs typeface="Arial MT"/>
              </a:rPr>
              <a:t>CUF </a:t>
            </a:r>
            <a:r>
              <a:rPr sz="1800" b="1" spc="-135" dirty="0">
                <a:latin typeface="Arial"/>
                <a:cs typeface="Arial"/>
              </a:rPr>
              <a:t>AT </a:t>
            </a:r>
            <a:r>
              <a:rPr sz="1800" b="1" spc="-1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ANY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TIME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0207" y="3349752"/>
            <a:ext cx="1423670" cy="2642870"/>
            <a:chOff x="140207" y="3349752"/>
            <a:chExt cx="1423670" cy="264287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207" y="4745736"/>
              <a:ext cx="1423416" cy="12466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207" y="3349752"/>
              <a:ext cx="1365504" cy="1368552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701022" y="3163677"/>
            <a:ext cx="0" cy="1477645"/>
          </a:xfrm>
          <a:custGeom>
            <a:avLst/>
            <a:gdLst/>
            <a:ahLst/>
            <a:cxnLst/>
            <a:rect l="l" t="t" r="r" b="b"/>
            <a:pathLst>
              <a:path h="1477645">
                <a:moveTo>
                  <a:pt x="-57149" y="738663"/>
                </a:moveTo>
                <a:lnTo>
                  <a:pt x="57150" y="738663"/>
                </a:lnTo>
              </a:path>
            </a:pathLst>
          </a:custGeom>
          <a:ln w="1477327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43838" y="3181111"/>
            <a:ext cx="0" cy="1477645"/>
          </a:xfrm>
          <a:custGeom>
            <a:avLst/>
            <a:gdLst/>
            <a:ahLst/>
            <a:cxnLst/>
            <a:rect l="l" t="t" r="r" b="b"/>
            <a:pathLst>
              <a:path h="1477645">
                <a:moveTo>
                  <a:pt x="-57149" y="738663"/>
                </a:moveTo>
                <a:lnTo>
                  <a:pt x="57150" y="738663"/>
                </a:lnTo>
              </a:path>
            </a:pathLst>
          </a:custGeom>
          <a:ln w="1477327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36778" y="2994835"/>
            <a:ext cx="3126105" cy="2886710"/>
          </a:xfrm>
          <a:custGeom>
            <a:avLst/>
            <a:gdLst/>
            <a:ahLst/>
            <a:cxnLst/>
            <a:rect l="l" t="t" r="r" b="b"/>
            <a:pathLst>
              <a:path w="3126104" h="2886710">
                <a:moveTo>
                  <a:pt x="2988765" y="0"/>
                </a:moveTo>
                <a:lnTo>
                  <a:pt x="136784" y="0"/>
                </a:lnTo>
                <a:lnTo>
                  <a:pt x="93549" y="6973"/>
                </a:lnTo>
                <a:lnTo>
                  <a:pt x="56001" y="26391"/>
                </a:lnTo>
                <a:lnTo>
                  <a:pt x="26391" y="56000"/>
                </a:lnTo>
                <a:lnTo>
                  <a:pt x="6973" y="93549"/>
                </a:lnTo>
                <a:lnTo>
                  <a:pt x="0" y="136784"/>
                </a:lnTo>
                <a:lnTo>
                  <a:pt x="0" y="2749550"/>
                </a:lnTo>
                <a:lnTo>
                  <a:pt x="6973" y="2792784"/>
                </a:lnTo>
                <a:lnTo>
                  <a:pt x="26391" y="2830332"/>
                </a:lnTo>
                <a:lnTo>
                  <a:pt x="56001" y="2859942"/>
                </a:lnTo>
                <a:lnTo>
                  <a:pt x="93549" y="2879360"/>
                </a:lnTo>
                <a:lnTo>
                  <a:pt x="136784" y="2886334"/>
                </a:lnTo>
                <a:lnTo>
                  <a:pt x="2988765" y="2886334"/>
                </a:lnTo>
                <a:lnTo>
                  <a:pt x="3032000" y="2879360"/>
                </a:lnTo>
                <a:lnTo>
                  <a:pt x="3069548" y="2859942"/>
                </a:lnTo>
                <a:lnTo>
                  <a:pt x="3099158" y="2830332"/>
                </a:lnTo>
                <a:lnTo>
                  <a:pt x="3118576" y="2792784"/>
                </a:lnTo>
                <a:lnTo>
                  <a:pt x="3125550" y="2749550"/>
                </a:lnTo>
                <a:lnTo>
                  <a:pt x="3125550" y="136784"/>
                </a:lnTo>
                <a:lnTo>
                  <a:pt x="3118576" y="93549"/>
                </a:lnTo>
                <a:lnTo>
                  <a:pt x="3099158" y="56000"/>
                </a:lnTo>
                <a:lnTo>
                  <a:pt x="3069548" y="26391"/>
                </a:lnTo>
                <a:lnTo>
                  <a:pt x="3032000" y="6973"/>
                </a:lnTo>
                <a:lnTo>
                  <a:pt x="2988765" y="0"/>
                </a:lnTo>
                <a:close/>
              </a:path>
            </a:pathLst>
          </a:custGeom>
          <a:solidFill>
            <a:srgbClr val="F1F2F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910740" y="3071876"/>
            <a:ext cx="2865755" cy="72390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405"/>
              </a:spcBef>
            </a:pPr>
            <a:r>
              <a:rPr sz="2400" b="1" spc="-25" dirty="0">
                <a:latin typeface="Arial"/>
                <a:cs typeface="Arial"/>
              </a:rPr>
              <a:t>IMPORTANT 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-5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NS</a:t>
            </a:r>
            <a:r>
              <a:rPr sz="2400" b="1" spc="-5" dirty="0">
                <a:latin typeface="Arial"/>
                <a:cs typeface="Arial"/>
              </a:rPr>
              <a:t>I</a:t>
            </a:r>
            <a:r>
              <a:rPr sz="2400" b="1" dirty="0">
                <a:latin typeface="Arial"/>
                <a:cs typeface="Arial"/>
              </a:rPr>
              <a:t>DER</a:t>
            </a:r>
            <a:r>
              <a:rPr sz="2400" b="1" spc="-175" dirty="0">
                <a:latin typeface="Arial"/>
                <a:cs typeface="Arial"/>
              </a:rPr>
              <a:t>A</a:t>
            </a:r>
            <a:r>
              <a:rPr sz="2400" b="1" spc="-5" dirty="0">
                <a:latin typeface="Arial"/>
                <a:cs typeface="Arial"/>
              </a:rPr>
              <a:t>TIO</a:t>
            </a:r>
            <a:r>
              <a:rPr sz="2400" b="1" dirty="0">
                <a:latin typeface="Arial"/>
                <a:cs typeface="Arial"/>
              </a:rPr>
              <a:t>NS: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91524" y="4025900"/>
            <a:ext cx="2680335" cy="1394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5" dirty="0">
                <a:latin typeface="Arial MT"/>
                <a:cs typeface="Arial MT"/>
              </a:rPr>
              <a:t>Mission personnel should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constantly maintain </a:t>
            </a:r>
            <a:r>
              <a:rPr sz="1800" spc="-5" dirty="0">
                <a:latin typeface="Arial MT"/>
                <a:cs typeface="Arial MT"/>
              </a:rPr>
              <a:t>their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situational awareness of </a:t>
            </a:r>
            <a:r>
              <a:rPr sz="1800" dirty="0">
                <a:latin typeface="Arial MT"/>
                <a:cs typeface="Arial MT"/>
              </a:rPr>
              <a:t> the </a:t>
            </a:r>
            <a:r>
              <a:rPr sz="1800" b="1" spc="-5" dirty="0">
                <a:latin typeface="Arial"/>
                <a:cs typeface="Arial"/>
              </a:rPr>
              <a:t>potential threat </a:t>
            </a:r>
            <a:r>
              <a:rPr sz="1800" spc="-5" dirty="0">
                <a:latin typeface="Arial MT"/>
                <a:cs typeface="Arial MT"/>
              </a:rPr>
              <a:t>from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hostile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forces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949198" y="3962813"/>
            <a:ext cx="0" cy="1508760"/>
          </a:xfrm>
          <a:custGeom>
            <a:avLst/>
            <a:gdLst/>
            <a:ahLst/>
            <a:cxnLst/>
            <a:rect l="l" t="t" r="r" b="b"/>
            <a:pathLst>
              <a:path h="1508760">
                <a:moveTo>
                  <a:pt x="-57149" y="754129"/>
                </a:moveTo>
                <a:lnTo>
                  <a:pt x="57150" y="754129"/>
                </a:lnTo>
              </a:path>
            </a:pathLst>
          </a:custGeom>
          <a:ln w="1508258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870678" y="5101844"/>
            <a:ext cx="495363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spc="-30" dirty="0">
                <a:latin typeface="Arial MT"/>
                <a:cs typeface="Arial MT"/>
              </a:rPr>
              <a:t>Tactical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Field Care also encompasses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combat/tactical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environment not involving enemy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fire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(e.g., parachute injury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5" dirty="0">
                <a:latin typeface="Arial MT"/>
                <a:cs typeface="Arial MT"/>
              </a:rPr>
              <a:t> combat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zone)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88431" y="5060634"/>
            <a:ext cx="0" cy="821055"/>
          </a:xfrm>
          <a:custGeom>
            <a:avLst/>
            <a:gdLst/>
            <a:ahLst/>
            <a:cxnLst/>
            <a:rect l="l" t="t" r="r" b="b"/>
            <a:pathLst>
              <a:path h="821054">
                <a:moveTo>
                  <a:pt x="0" y="82053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67040" y="1926526"/>
            <a:ext cx="3321685" cy="3870325"/>
          </a:xfrm>
          <a:custGeom>
            <a:avLst/>
            <a:gdLst/>
            <a:ahLst/>
            <a:cxnLst/>
            <a:rect l="l" t="t" r="r" b="b"/>
            <a:pathLst>
              <a:path w="3321684" h="3870325">
                <a:moveTo>
                  <a:pt x="3195965" y="0"/>
                </a:moveTo>
                <a:lnTo>
                  <a:pt x="125622" y="0"/>
                </a:lnTo>
                <a:lnTo>
                  <a:pt x="76724" y="9871"/>
                </a:lnTo>
                <a:lnTo>
                  <a:pt x="36793" y="36793"/>
                </a:lnTo>
                <a:lnTo>
                  <a:pt x="9872" y="76723"/>
                </a:lnTo>
                <a:lnTo>
                  <a:pt x="0" y="125620"/>
                </a:lnTo>
                <a:lnTo>
                  <a:pt x="0" y="3744483"/>
                </a:lnTo>
                <a:lnTo>
                  <a:pt x="9872" y="3793380"/>
                </a:lnTo>
                <a:lnTo>
                  <a:pt x="36793" y="3833311"/>
                </a:lnTo>
                <a:lnTo>
                  <a:pt x="76724" y="3860233"/>
                </a:lnTo>
                <a:lnTo>
                  <a:pt x="125622" y="3870105"/>
                </a:lnTo>
                <a:lnTo>
                  <a:pt x="3195965" y="3870105"/>
                </a:lnTo>
                <a:lnTo>
                  <a:pt x="3244863" y="3860233"/>
                </a:lnTo>
                <a:lnTo>
                  <a:pt x="3284793" y="3833311"/>
                </a:lnTo>
                <a:lnTo>
                  <a:pt x="3311715" y="3793380"/>
                </a:lnTo>
                <a:lnTo>
                  <a:pt x="3321587" y="3744483"/>
                </a:lnTo>
                <a:lnTo>
                  <a:pt x="3321587" y="125620"/>
                </a:lnTo>
                <a:lnTo>
                  <a:pt x="3311715" y="76723"/>
                </a:lnTo>
                <a:lnTo>
                  <a:pt x="3284793" y="36793"/>
                </a:lnTo>
                <a:lnTo>
                  <a:pt x="3244863" y="9871"/>
                </a:lnTo>
                <a:lnTo>
                  <a:pt x="3195965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84" y="2913888"/>
            <a:ext cx="4584192" cy="394411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892296" y="1627630"/>
            <a:ext cx="8114665" cy="4855845"/>
            <a:chOff x="3892296" y="1627630"/>
            <a:chExt cx="8114665" cy="4855845"/>
          </a:xfrm>
        </p:grpSpPr>
        <p:sp>
          <p:nvSpPr>
            <p:cNvPr id="5" name="object 5"/>
            <p:cNvSpPr/>
            <p:nvPr/>
          </p:nvSpPr>
          <p:spPr>
            <a:xfrm>
              <a:off x="7887699" y="1627630"/>
              <a:ext cx="4119245" cy="4855845"/>
            </a:xfrm>
            <a:custGeom>
              <a:avLst/>
              <a:gdLst/>
              <a:ahLst/>
              <a:cxnLst/>
              <a:rect l="l" t="t" r="r" b="b"/>
              <a:pathLst>
                <a:path w="4119245" h="4855845">
                  <a:moveTo>
                    <a:pt x="3962998" y="0"/>
                  </a:moveTo>
                  <a:lnTo>
                    <a:pt x="155771" y="0"/>
                  </a:lnTo>
                  <a:lnTo>
                    <a:pt x="106536" y="7941"/>
                  </a:lnTo>
                  <a:lnTo>
                    <a:pt x="63775" y="30055"/>
                  </a:lnTo>
                  <a:lnTo>
                    <a:pt x="30055" y="63775"/>
                  </a:lnTo>
                  <a:lnTo>
                    <a:pt x="7941" y="106536"/>
                  </a:lnTo>
                  <a:lnTo>
                    <a:pt x="0" y="155771"/>
                  </a:lnTo>
                  <a:lnTo>
                    <a:pt x="0" y="4699610"/>
                  </a:lnTo>
                  <a:lnTo>
                    <a:pt x="7941" y="4748847"/>
                  </a:lnTo>
                  <a:lnTo>
                    <a:pt x="30055" y="4791607"/>
                  </a:lnTo>
                  <a:lnTo>
                    <a:pt x="63775" y="4825327"/>
                  </a:lnTo>
                  <a:lnTo>
                    <a:pt x="106536" y="4847441"/>
                  </a:lnTo>
                  <a:lnTo>
                    <a:pt x="155771" y="4855382"/>
                  </a:lnTo>
                  <a:lnTo>
                    <a:pt x="3962998" y="4855382"/>
                  </a:lnTo>
                  <a:lnTo>
                    <a:pt x="4012233" y="4847441"/>
                  </a:lnTo>
                  <a:lnTo>
                    <a:pt x="4054994" y="4825327"/>
                  </a:lnTo>
                  <a:lnTo>
                    <a:pt x="4088714" y="4791607"/>
                  </a:lnTo>
                  <a:lnTo>
                    <a:pt x="4110828" y="4748847"/>
                  </a:lnTo>
                  <a:lnTo>
                    <a:pt x="4118770" y="4699610"/>
                  </a:lnTo>
                  <a:lnTo>
                    <a:pt x="4118770" y="155771"/>
                  </a:lnTo>
                  <a:lnTo>
                    <a:pt x="4110828" y="106536"/>
                  </a:lnTo>
                  <a:lnTo>
                    <a:pt x="4088714" y="63775"/>
                  </a:lnTo>
                  <a:lnTo>
                    <a:pt x="4054994" y="30055"/>
                  </a:lnTo>
                  <a:lnTo>
                    <a:pt x="4012233" y="7941"/>
                  </a:lnTo>
                  <a:lnTo>
                    <a:pt x="3962998" y="0"/>
                  </a:lnTo>
                  <a:close/>
                </a:path>
              </a:pathLst>
            </a:custGeom>
            <a:solidFill>
              <a:srgbClr val="F1F2F2"/>
            </a:solidFill>
            <a:ln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2296" y="1880615"/>
              <a:ext cx="4111752" cy="298703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69268" y="1767332"/>
            <a:ext cx="3340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b="1" spc="-5" dirty="0">
                <a:latin typeface="Arial"/>
                <a:cs typeface="Arial"/>
              </a:rPr>
              <a:t>Establish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security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perimeter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7867" y="2023364"/>
            <a:ext cx="3137535" cy="7937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15"/>
              </a:spcBef>
            </a:pP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accordance with unit tactical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standard operating procedures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and/or battle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drills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9268" y="2885947"/>
            <a:ext cx="3048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b="1" spc="-5" dirty="0">
                <a:latin typeface="Arial"/>
                <a:cs typeface="Arial"/>
              </a:rPr>
              <a:t>Maintain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tactical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situational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7867" y="3138932"/>
            <a:ext cx="1130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awareness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338" y="947420"/>
            <a:ext cx="11175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D93C44"/>
                </a:solidFill>
                <a:latin typeface="Arial"/>
                <a:cs typeface="Arial"/>
              </a:rPr>
              <a:t>SECURITY</a:t>
            </a:r>
            <a:r>
              <a:rPr sz="3600" b="1" spc="-210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D93C44"/>
                </a:solidFill>
                <a:latin typeface="Arial"/>
                <a:cs typeface="Arial"/>
              </a:rPr>
              <a:t>AND</a:t>
            </a:r>
            <a:r>
              <a:rPr sz="3600" b="1" spc="-10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D93C44"/>
                </a:solidFill>
                <a:latin typeface="Arial"/>
                <a:cs typeface="Arial"/>
              </a:rPr>
              <a:t>SAFETY</a:t>
            </a:r>
            <a:r>
              <a:rPr sz="3600" b="1" spc="-8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IN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40" dirty="0">
                <a:latin typeface="Arial"/>
                <a:cs typeface="Arial"/>
              </a:rPr>
              <a:t>TACTICAL</a:t>
            </a:r>
            <a:r>
              <a:rPr sz="3600" b="1" spc="-7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FIELD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CARE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42698" y="3160267"/>
            <a:ext cx="30422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F26535"/>
              </a:buClr>
              <a:buSzPct val="150000"/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5" dirty="0">
                <a:latin typeface="Arial"/>
                <a:cs typeface="Arial"/>
              </a:rPr>
              <a:t>Communications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secured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42698" y="3565652"/>
            <a:ext cx="3499485" cy="973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F26535"/>
              </a:buClr>
              <a:buSzPct val="150000"/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5" dirty="0">
                <a:latin typeface="Arial"/>
                <a:cs typeface="Arial"/>
              </a:rPr>
              <a:t>Sensitive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items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redistributed</a:t>
            </a:r>
            <a:endParaRPr sz="18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935"/>
              </a:spcBef>
              <a:buClr>
                <a:srgbClr val="F26535"/>
              </a:buClr>
              <a:buSzPct val="150000"/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10" dirty="0">
                <a:latin typeface="Arial"/>
                <a:cs typeface="Arial"/>
              </a:rPr>
              <a:t>Weapons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radios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DO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NOT</a:t>
            </a:r>
            <a:endParaRPr sz="180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50"/>
              </a:spcBef>
            </a:pPr>
            <a:r>
              <a:rPr sz="1800" dirty="0">
                <a:latin typeface="Arial MT"/>
                <a:cs typeface="Arial MT"/>
              </a:rPr>
              <a:t>mix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well with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shock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 narcotics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42698" y="1767332"/>
            <a:ext cx="3520440" cy="132270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497840">
              <a:lnSpc>
                <a:spcPct val="90600"/>
              </a:lnSpc>
              <a:spcBef>
                <a:spcPts val="300"/>
              </a:spcBef>
            </a:pPr>
            <a:r>
              <a:rPr sz="1800" b="1" spc="-15" dirty="0">
                <a:latin typeface="Arial"/>
                <a:cs typeface="Arial"/>
              </a:rPr>
              <a:t>CASUALTIES </a:t>
            </a:r>
            <a:r>
              <a:rPr sz="1800" b="1" dirty="0">
                <a:latin typeface="Arial"/>
                <a:cs typeface="Arial"/>
              </a:rPr>
              <a:t>WITH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ALTERED MENTAL </a:t>
            </a:r>
            <a:r>
              <a:rPr sz="1800" b="1" spc="-50" dirty="0">
                <a:latin typeface="Arial"/>
                <a:cs typeface="Arial"/>
              </a:rPr>
              <a:t>STATUS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SHOULD </a:t>
            </a:r>
            <a:r>
              <a:rPr sz="1800" b="1" spc="-40" dirty="0">
                <a:latin typeface="Arial"/>
                <a:cs typeface="Arial"/>
              </a:rPr>
              <a:t>HAVE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Clr>
                <a:srgbClr val="F26535"/>
              </a:buClr>
              <a:buSzPct val="150000"/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10" dirty="0">
                <a:latin typeface="Arial MT"/>
                <a:cs typeface="Arial MT"/>
              </a:rPr>
              <a:t>Weapons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cleared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secured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0284" y="2926446"/>
            <a:ext cx="0" cy="510540"/>
          </a:xfrm>
          <a:custGeom>
            <a:avLst/>
            <a:gdLst/>
            <a:ahLst/>
            <a:cxnLst/>
            <a:rect l="l" t="t" r="r" b="b"/>
            <a:pathLst>
              <a:path h="510539">
                <a:moveTo>
                  <a:pt x="0" y="51043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0284" y="1752239"/>
            <a:ext cx="0" cy="1054100"/>
          </a:xfrm>
          <a:custGeom>
            <a:avLst/>
            <a:gdLst/>
            <a:ahLst/>
            <a:cxnLst/>
            <a:rect l="l" t="t" r="r" b="b"/>
            <a:pathLst>
              <a:path h="1054100">
                <a:moveTo>
                  <a:pt x="0" y="105402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8241792" y="2754098"/>
            <a:ext cx="3526790" cy="3644265"/>
            <a:chOff x="8241792" y="2754098"/>
            <a:chExt cx="3526790" cy="364426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1792" y="5102351"/>
              <a:ext cx="2069592" cy="11033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30840" y="4480560"/>
              <a:ext cx="1237488" cy="191719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335029" y="3972643"/>
              <a:ext cx="0" cy="510540"/>
            </a:xfrm>
            <a:custGeom>
              <a:avLst/>
              <a:gdLst/>
              <a:ahLst/>
              <a:cxnLst/>
              <a:rect l="l" t="t" r="r" b="b"/>
              <a:pathLst>
                <a:path h="510539">
                  <a:moveTo>
                    <a:pt x="0" y="51043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335029" y="3566462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335029" y="3160281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335029" y="2754098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69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4364087" y="304291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TACTICAL</a:t>
            </a:r>
            <a:r>
              <a:rPr spc="-90" dirty="0"/>
              <a:t> </a:t>
            </a:r>
            <a:r>
              <a:rPr spc="-5" dirty="0"/>
              <a:t>FIELD</a:t>
            </a:r>
            <a:r>
              <a:rPr spc="-40" dirty="0"/>
              <a:t> </a:t>
            </a:r>
            <a:r>
              <a:rPr dirty="0"/>
              <a:t>CARE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67040" y="1926526"/>
            <a:ext cx="3321685" cy="3870325"/>
          </a:xfrm>
          <a:custGeom>
            <a:avLst/>
            <a:gdLst/>
            <a:ahLst/>
            <a:cxnLst/>
            <a:rect l="l" t="t" r="r" b="b"/>
            <a:pathLst>
              <a:path w="3321684" h="3870325">
                <a:moveTo>
                  <a:pt x="3195965" y="0"/>
                </a:moveTo>
                <a:lnTo>
                  <a:pt x="125622" y="0"/>
                </a:lnTo>
                <a:lnTo>
                  <a:pt x="76724" y="9871"/>
                </a:lnTo>
                <a:lnTo>
                  <a:pt x="36793" y="36793"/>
                </a:lnTo>
                <a:lnTo>
                  <a:pt x="9872" y="76723"/>
                </a:lnTo>
                <a:lnTo>
                  <a:pt x="0" y="125620"/>
                </a:lnTo>
                <a:lnTo>
                  <a:pt x="0" y="3744483"/>
                </a:lnTo>
                <a:lnTo>
                  <a:pt x="9872" y="3793380"/>
                </a:lnTo>
                <a:lnTo>
                  <a:pt x="36793" y="3833311"/>
                </a:lnTo>
                <a:lnTo>
                  <a:pt x="76724" y="3860233"/>
                </a:lnTo>
                <a:lnTo>
                  <a:pt x="125622" y="3870105"/>
                </a:lnTo>
                <a:lnTo>
                  <a:pt x="3195965" y="3870105"/>
                </a:lnTo>
                <a:lnTo>
                  <a:pt x="3244863" y="3860233"/>
                </a:lnTo>
                <a:lnTo>
                  <a:pt x="3284793" y="3833311"/>
                </a:lnTo>
                <a:lnTo>
                  <a:pt x="3311715" y="3793380"/>
                </a:lnTo>
                <a:lnTo>
                  <a:pt x="3321587" y="3744483"/>
                </a:lnTo>
                <a:lnTo>
                  <a:pt x="3321587" y="125620"/>
                </a:lnTo>
                <a:lnTo>
                  <a:pt x="3311715" y="76723"/>
                </a:lnTo>
                <a:lnTo>
                  <a:pt x="3284793" y="36793"/>
                </a:lnTo>
                <a:lnTo>
                  <a:pt x="3244863" y="9871"/>
                </a:lnTo>
                <a:lnTo>
                  <a:pt x="3195965" y="0"/>
                </a:lnTo>
                <a:close/>
              </a:path>
            </a:pathLst>
          </a:custGeom>
          <a:solidFill>
            <a:srgbClr val="F1F2F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575816"/>
            <a:ext cx="3569335" cy="2944495"/>
            <a:chOff x="0" y="1575816"/>
            <a:chExt cx="3569335" cy="29444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90672"/>
              <a:ext cx="3569208" cy="14295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1560" y="1575816"/>
              <a:ext cx="2145791" cy="214883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13828" y="4568444"/>
            <a:ext cx="3264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dirty="0">
                <a:latin typeface="Arial MT"/>
                <a:cs typeface="Arial MT"/>
              </a:rPr>
              <a:t>TFC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when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2427" y="4821428"/>
            <a:ext cx="303593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9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person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rendering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care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are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039"/>
              </a:lnSpc>
            </a:pPr>
            <a:r>
              <a:rPr sz="1800" b="1" dirty="0">
                <a:latin typeface="Arial"/>
                <a:cs typeface="Arial"/>
              </a:rPr>
              <a:t>NOT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under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direct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fire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5097" y="4492244"/>
            <a:ext cx="3518535" cy="78740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800" b="1" dirty="0">
                <a:latin typeface="Arial"/>
                <a:cs typeface="Arial"/>
              </a:rPr>
              <a:t>LIMITED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SUPPLIES</a:t>
            </a:r>
            <a:endParaRPr sz="1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latin typeface="Arial MT"/>
                <a:cs typeface="Arial MT"/>
              </a:rPr>
              <a:t>Medical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equipment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supplies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53697" y="5220716"/>
            <a:ext cx="3187700" cy="104965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ct val="91100"/>
              </a:lnSpc>
              <a:spcBef>
                <a:spcPts val="290"/>
              </a:spcBef>
            </a:pPr>
            <a:r>
              <a:rPr sz="1800" spc="-5" dirty="0">
                <a:latin typeface="Arial MT"/>
                <a:cs typeface="Arial MT"/>
              </a:rPr>
              <a:t>are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LIMITED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what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carried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into the field by the combat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lifesaver and the individual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service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member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8200" y="2084832"/>
            <a:ext cx="2456688" cy="245668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206178" y="767588"/>
            <a:ext cx="58585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OTHER</a:t>
            </a:r>
            <a:r>
              <a:rPr sz="3600" b="1" spc="-75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42698" y="2066035"/>
            <a:ext cx="1906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D93C44"/>
                </a:solidFill>
                <a:latin typeface="Arial"/>
                <a:cs typeface="Arial"/>
              </a:rPr>
              <a:t>REMEMBER: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74053" y="3320431"/>
            <a:ext cx="0" cy="401955"/>
          </a:xfrm>
          <a:custGeom>
            <a:avLst/>
            <a:gdLst/>
            <a:ahLst/>
            <a:cxnLst/>
            <a:rect l="l" t="t" r="r" b="b"/>
            <a:pathLst>
              <a:path h="401954">
                <a:moveTo>
                  <a:pt x="0" y="40188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98832" y="5066778"/>
            <a:ext cx="0" cy="1071245"/>
          </a:xfrm>
          <a:custGeom>
            <a:avLst/>
            <a:gdLst/>
            <a:ahLst/>
            <a:cxnLst/>
            <a:rect l="l" t="t" r="r" b="b"/>
            <a:pathLst>
              <a:path h="1071245">
                <a:moveTo>
                  <a:pt x="0" y="107097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5963" y="4642343"/>
            <a:ext cx="0" cy="679450"/>
          </a:xfrm>
          <a:custGeom>
            <a:avLst/>
            <a:gdLst/>
            <a:ahLst/>
            <a:cxnLst/>
            <a:rect l="l" t="t" r="r" b="b"/>
            <a:pathLst>
              <a:path h="679450">
                <a:moveTo>
                  <a:pt x="0" y="67882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74053" y="2676505"/>
            <a:ext cx="0" cy="415925"/>
          </a:xfrm>
          <a:custGeom>
            <a:avLst/>
            <a:gdLst/>
            <a:ahLst/>
            <a:cxnLst/>
            <a:rect l="l" t="t" r="r" b="b"/>
            <a:pathLst>
              <a:path h="415925">
                <a:moveTo>
                  <a:pt x="0" y="41561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539002" y="2584196"/>
            <a:ext cx="2720975" cy="2192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Always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use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casualty's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5"/>
              </a:lnSpc>
            </a:pPr>
            <a:r>
              <a:rPr sz="1800" spc="-30" dirty="0">
                <a:latin typeface="Arial MT"/>
                <a:cs typeface="Arial MT"/>
              </a:rPr>
              <a:t>JFAK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FIRST</a:t>
            </a:r>
            <a:endParaRPr sz="1800">
              <a:latin typeface="Arial"/>
              <a:cs typeface="Arial"/>
            </a:endParaRPr>
          </a:p>
          <a:p>
            <a:pPr marL="12700" marR="210820">
              <a:lnSpc>
                <a:spcPts val="2110"/>
              </a:lnSpc>
              <a:spcBef>
                <a:spcPts val="1140"/>
              </a:spcBef>
            </a:pPr>
            <a:r>
              <a:rPr sz="1800" dirty="0">
                <a:latin typeface="Arial MT"/>
                <a:cs typeface="Arial MT"/>
              </a:rPr>
              <a:t>TFC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turn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into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CUF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situation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unexpectedly</a:t>
            </a:r>
            <a:endParaRPr sz="1800">
              <a:latin typeface="Arial"/>
              <a:cs typeface="Arial"/>
            </a:endParaRPr>
          </a:p>
          <a:p>
            <a:pPr marL="12700" marR="160020">
              <a:lnSpc>
                <a:spcPct val="99400"/>
              </a:lnSpc>
              <a:spcBef>
                <a:spcPts val="985"/>
              </a:spcBef>
            </a:pPr>
            <a:r>
              <a:rPr sz="1800" spc="-5" dirty="0">
                <a:latin typeface="Arial MT"/>
                <a:cs typeface="Arial MT"/>
              </a:rPr>
              <a:t>Personnel should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maintain </a:t>
            </a:r>
            <a:r>
              <a:rPr sz="1800" spc="-5" dirty="0">
                <a:latin typeface="Arial MT"/>
                <a:cs typeface="Arial MT"/>
              </a:rPr>
              <a:t>their situational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awareness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74053" y="3993684"/>
            <a:ext cx="0" cy="734695"/>
          </a:xfrm>
          <a:custGeom>
            <a:avLst/>
            <a:gdLst/>
            <a:ahLst/>
            <a:cxnLst/>
            <a:rect l="l" t="t" r="r" b="b"/>
            <a:pathLst>
              <a:path h="734695">
                <a:moveTo>
                  <a:pt x="0" y="73421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378897" y="292100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TACTICAL</a:t>
            </a:r>
            <a:r>
              <a:rPr spc="-90" dirty="0"/>
              <a:t> </a:t>
            </a:r>
            <a:r>
              <a:rPr spc="-5" dirty="0"/>
              <a:t>FIELD</a:t>
            </a:r>
            <a:r>
              <a:rPr spc="-40" dirty="0"/>
              <a:t> </a:t>
            </a:r>
            <a:r>
              <a:rPr dirty="0"/>
              <a:t>CARE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39111"/>
            <a:ext cx="6324600" cy="43830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TACTICAL</a:t>
            </a:r>
            <a:r>
              <a:rPr spc="-90" dirty="0"/>
              <a:t> </a:t>
            </a:r>
            <a:r>
              <a:rPr spc="-5" dirty="0"/>
              <a:t>FIELD</a:t>
            </a:r>
            <a:r>
              <a:rPr spc="-40" dirty="0"/>
              <a:t> </a:t>
            </a:r>
            <a:r>
              <a:rPr dirty="0"/>
              <a:t>CARE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5360" y="947420"/>
            <a:ext cx="10821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35" dirty="0">
                <a:solidFill>
                  <a:srgbClr val="505050"/>
                </a:solidFill>
                <a:latin typeface="Arial"/>
                <a:cs typeface="Arial"/>
              </a:rPr>
              <a:t>CASUALTY</a:t>
            </a:r>
            <a:r>
              <a:rPr sz="3600" b="1" spc="-7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latin typeface="Arial"/>
                <a:cs typeface="Arial"/>
              </a:rPr>
              <a:t>REMOVAL/EXTRACTION</a:t>
            </a:r>
            <a:r>
              <a:rPr sz="3600" b="1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PRINCIPLES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24198" y="1950212"/>
            <a:ext cx="5702935" cy="3796029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800" spc="-5" dirty="0">
                <a:latin typeface="Arial MT"/>
                <a:cs typeface="Arial MT"/>
              </a:rPr>
              <a:t>The first principle</a:t>
            </a:r>
            <a:r>
              <a:rPr sz="1800" dirty="0">
                <a:latin typeface="Arial MT"/>
                <a:cs typeface="Arial MT"/>
              </a:rPr>
              <a:t> is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safety</a:t>
            </a:r>
            <a:r>
              <a:rPr sz="1800" spc="-5" dirty="0">
                <a:latin typeface="Arial MT"/>
                <a:cs typeface="Arial MT"/>
              </a:rPr>
              <a:t>. Safety</a:t>
            </a:r>
            <a:r>
              <a:rPr sz="1800" dirty="0">
                <a:latin typeface="Arial MT"/>
                <a:cs typeface="Arial MT"/>
              </a:rPr>
              <a:t> is</a:t>
            </a:r>
            <a:r>
              <a:rPr sz="1800" spc="-5" dirty="0">
                <a:latin typeface="Arial MT"/>
                <a:cs typeface="Arial MT"/>
              </a:rPr>
              <a:t> critical.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800" spc="-5" dirty="0">
                <a:latin typeface="Arial MT"/>
                <a:cs typeface="Arial MT"/>
              </a:rPr>
              <a:t>The second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principle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 </a:t>
            </a:r>
            <a:r>
              <a:rPr sz="1800" b="1" dirty="0">
                <a:latin typeface="Arial"/>
                <a:cs typeface="Arial"/>
              </a:rPr>
              <a:t>MARCH </a:t>
            </a:r>
            <a:r>
              <a:rPr sz="1800" spc="-5" dirty="0">
                <a:latin typeface="Arial MT"/>
                <a:cs typeface="Arial MT"/>
              </a:rPr>
              <a:t>still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applies.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If possible,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you may want to initiate lifesaving measures </a:t>
            </a:r>
            <a:r>
              <a:rPr sz="1800" dirty="0">
                <a:latin typeface="Arial MT"/>
                <a:cs typeface="Arial MT"/>
              </a:rPr>
              <a:t>like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applying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tourniquet before the extraction, and monitor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them throughout the process.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third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principle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training.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Arial MT"/>
              <a:cs typeface="Arial MT"/>
            </a:endParaRPr>
          </a:p>
          <a:p>
            <a:pPr marL="500380" marR="279400">
              <a:lnSpc>
                <a:spcPct val="100800"/>
              </a:lnSpc>
              <a:spcBef>
                <a:spcPts val="5"/>
              </a:spcBef>
            </a:pPr>
            <a:r>
              <a:rPr sz="2400" b="1" spc="-5" dirty="0">
                <a:latin typeface="Arial"/>
                <a:cs typeface="Arial"/>
              </a:rPr>
              <a:t>Extractions </a:t>
            </a:r>
            <a:r>
              <a:rPr sz="2400" b="1" spc="-10" dirty="0">
                <a:latin typeface="Arial"/>
                <a:cs typeface="Arial"/>
              </a:rPr>
              <a:t>will </a:t>
            </a:r>
            <a:r>
              <a:rPr sz="2400" b="1" dirty="0">
                <a:latin typeface="Arial"/>
                <a:cs typeface="Arial"/>
              </a:rPr>
              <a:t>vary </a:t>
            </a:r>
            <a:r>
              <a:rPr sz="2400" b="1" spc="-5" dirty="0">
                <a:latin typeface="Arial"/>
                <a:cs typeface="Arial"/>
              </a:rPr>
              <a:t>based on the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mission and vehicles located in 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your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Area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of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Responsibility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(AOR)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06410" y="2061362"/>
            <a:ext cx="114300" cy="1958339"/>
            <a:chOff x="6006410" y="2061362"/>
            <a:chExt cx="114300" cy="1958339"/>
          </a:xfrm>
        </p:grpSpPr>
        <p:sp>
          <p:nvSpPr>
            <p:cNvPr id="7" name="object 7"/>
            <p:cNvSpPr/>
            <p:nvPr/>
          </p:nvSpPr>
          <p:spPr>
            <a:xfrm>
              <a:off x="6063560" y="2494802"/>
              <a:ext cx="0" cy="1091565"/>
            </a:xfrm>
            <a:custGeom>
              <a:avLst/>
              <a:gdLst/>
              <a:ahLst/>
              <a:cxnLst/>
              <a:rect l="l" t="t" r="r" b="b"/>
              <a:pathLst>
                <a:path h="1091564">
                  <a:moveTo>
                    <a:pt x="0" y="1091375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63560" y="2061362"/>
              <a:ext cx="0" cy="310515"/>
            </a:xfrm>
            <a:custGeom>
              <a:avLst/>
              <a:gdLst/>
              <a:ahLst/>
              <a:cxnLst/>
              <a:rect l="l" t="t" r="r" b="b"/>
              <a:pathLst>
                <a:path h="310514">
                  <a:moveTo>
                    <a:pt x="0" y="31004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63560" y="3709574"/>
              <a:ext cx="0" cy="310515"/>
            </a:xfrm>
            <a:custGeom>
              <a:avLst/>
              <a:gdLst/>
              <a:ahLst/>
              <a:cxnLst/>
              <a:rect l="l" t="t" r="r" b="b"/>
              <a:pathLst>
                <a:path h="310514">
                  <a:moveTo>
                    <a:pt x="0" y="31004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4E42BE-20B9-6175-A537-A45DE04AF63D}"/>
              </a:ext>
            </a:extLst>
          </p:cNvPr>
          <p:cNvSpPr txBox="1"/>
          <p:nvPr/>
        </p:nvSpPr>
        <p:spPr>
          <a:xfrm>
            <a:off x="3047238" y="324433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1113</Words>
  <Application>Microsoft Office PowerPoint</Application>
  <PresentationFormat>Widescreen</PresentationFormat>
  <Paragraphs>211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Arial MT</vt:lpstr>
      <vt:lpstr>Calibri</vt:lpstr>
      <vt:lpstr>Times New Roman</vt:lpstr>
      <vt:lpstr>Wingdings</vt:lpstr>
      <vt:lpstr>Office Theme</vt:lpstr>
      <vt:lpstr>1_Office Theme</vt:lpstr>
      <vt:lpstr>PowerPoint Presentation</vt:lpstr>
      <vt:lpstr>TACTICAL COMBAT CASUALTY CARE (TCCC)  ROLE-BASED TRAINING SPECTRUM</vt:lpstr>
      <vt:lpstr>TERMINAL LEARNING OBJECTIVE</vt:lpstr>
      <vt:lpstr>Three PHASES of TCCC</vt:lpstr>
      <vt:lpstr>PowerPoint Presentation</vt:lpstr>
      <vt:lpstr>TACTICAL FIELD CARE</vt:lpstr>
      <vt:lpstr>TACTICAL FIELD CARE</vt:lpstr>
      <vt:lpstr>TACTICAL FIELD CARE</vt:lpstr>
      <vt:lpstr>TACTICAL FIELD CARE</vt:lpstr>
      <vt:lpstr>MARCH PAWS</vt:lpstr>
      <vt:lpstr>TACTICAL FIELD CARE</vt:lpstr>
      <vt:lpstr>TACTICAL FIELD CARE</vt:lpstr>
      <vt:lpstr>TRIAGE ‒ PRIORITIZING MULTIPLE CASUALTIES</vt:lpstr>
      <vt:lpstr>TACTICAL FIELD CARE</vt:lpstr>
      <vt:lpstr>TACTICAL FIELD CARE</vt:lpstr>
      <vt:lpstr>CHECK ON LEARNING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3</cp:revision>
  <dcterms:created xsi:type="dcterms:W3CDTF">2023-02-05T19:11:12Z</dcterms:created>
  <dcterms:modified xsi:type="dcterms:W3CDTF">2023-02-20T21:16:22Z</dcterms:modified>
</cp:coreProperties>
</file>